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9"/>
  </p:notesMasterIdLst>
  <p:handoutMasterIdLst>
    <p:handoutMasterId r:id="rId60"/>
  </p:handoutMasterIdLst>
  <p:sldIdLst>
    <p:sldId id="295" r:id="rId2"/>
    <p:sldId id="490" r:id="rId3"/>
    <p:sldId id="469" r:id="rId4"/>
    <p:sldId id="305" r:id="rId5"/>
    <p:sldId id="306" r:id="rId6"/>
    <p:sldId id="308" r:id="rId7"/>
    <p:sldId id="436" r:id="rId8"/>
    <p:sldId id="437" r:id="rId9"/>
    <p:sldId id="439" r:id="rId10"/>
    <p:sldId id="438" r:id="rId11"/>
    <p:sldId id="494" r:id="rId12"/>
    <p:sldId id="440" r:id="rId13"/>
    <p:sldId id="471" r:id="rId14"/>
    <p:sldId id="470" r:id="rId15"/>
    <p:sldId id="483" r:id="rId16"/>
    <p:sldId id="476" r:id="rId17"/>
    <p:sldId id="477" r:id="rId18"/>
    <p:sldId id="467" r:id="rId19"/>
    <p:sldId id="468" r:id="rId20"/>
    <p:sldId id="472" r:id="rId21"/>
    <p:sldId id="473" r:id="rId22"/>
    <p:sldId id="496" r:id="rId23"/>
    <p:sldId id="475" r:id="rId24"/>
    <p:sldId id="474" r:id="rId25"/>
    <p:sldId id="493" r:id="rId26"/>
    <p:sldId id="478" r:id="rId27"/>
    <p:sldId id="491" r:id="rId28"/>
    <p:sldId id="492" r:id="rId29"/>
    <p:sldId id="495" r:id="rId30"/>
    <p:sldId id="481" r:id="rId31"/>
    <p:sldId id="479" r:id="rId32"/>
    <p:sldId id="487" r:id="rId33"/>
    <p:sldId id="486" r:id="rId34"/>
    <p:sldId id="484" r:id="rId35"/>
    <p:sldId id="488" r:id="rId36"/>
    <p:sldId id="480" r:id="rId37"/>
    <p:sldId id="485" r:id="rId38"/>
    <p:sldId id="489" r:id="rId39"/>
    <p:sldId id="442" r:id="rId40"/>
    <p:sldId id="443" r:id="rId41"/>
    <p:sldId id="466" r:id="rId42"/>
    <p:sldId id="446" r:id="rId43"/>
    <p:sldId id="444" r:id="rId44"/>
    <p:sldId id="445" r:id="rId45"/>
    <p:sldId id="447" r:id="rId46"/>
    <p:sldId id="448" r:id="rId47"/>
    <p:sldId id="449" r:id="rId48"/>
    <p:sldId id="450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65" r:id="rId57"/>
    <p:sldId id="498" r:id="rId58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9D9D9"/>
    <a:srgbClr val="0099FF"/>
    <a:srgbClr val="00FFCC"/>
    <a:srgbClr val="F74FBF"/>
    <a:srgbClr val="19AD5C"/>
    <a:srgbClr val="0066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5017" autoAdjust="0"/>
  </p:normalViewPr>
  <p:slideViewPr>
    <p:cSldViewPr snapToGrid="0">
      <p:cViewPr varScale="1">
        <p:scale>
          <a:sx n="83" d="100"/>
          <a:sy n="83" d="100"/>
        </p:scale>
        <p:origin x="13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58"/>
    </p:cViewPr>
  </p:sorterViewPr>
  <p:notesViewPr>
    <p:cSldViewPr snapToGrid="0">
      <p:cViewPr varScale="1">
        <p:scale>
          <a:sx n="87" d="100"/>
          <a:sy n="87" d="100"/>
        </p:scale>
        <p:origin x="2021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6-415F-BAF9-4AFF2994D3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E6-415F-BAF9-4AFF2994D3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E6-415F-BAF9-4AFF2994D3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E6-415F-BAF9-4AFF2994D3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E6-415F-BAF9-4AFF2994D3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E6-415F-BAF9-4AFF2994D3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E6-415F-BAF9-4AFF2994D3F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1E6-415F-BAF9-4AFF2994D3F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1E6-415F-BAF9-4AFF2994D3F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Getting</a:t>
                    </a:r>
                    <a:r>
                      <a:rPr lang="en-US" baseline="0"/>
                      <a:t> Ready, </a:t>
                    </a:r>
                    <a:fld id="{D7494DF7-8E86-4C36-ACCD-1C1430DCCAA1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E6-415F-BAF9-4AFF2994D3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School,</a:t>
                    </a:r>
                    <a:r>
                      <a:rPr lang="en-US" baseline="0"/>
                      <a:t> </a:t>
                    </a:r>
                    <a:fld id="{0CC9DF21-C8A5-4D8C-97F7-4AC5D6FA9703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E6-415F-BAF9-4AFF2994D3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Clubs, </a:t>
                    </a:r>
                    <a:fld id="{5F2CF7A7-3CBC-4AB6-834C-F78952C88D5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E6-415F-BAF9-4AFF2994D3FB}"/>
                </c:ext>
              </c:extLst>
            </c:dLbl>
            <c:dLbl>
              <c:idx val="3"/>
              <c:layout>
                <c:manualLayout>
                  <c:x val="-3.5570930788823812E-2"/>
                  <c:y val="-3.40525405704758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Practice,</a:t>
                    </a:r>
                    <a:r>
                      <a:rPr lang="en-US" baseline="0"/>
                      <a:t> </a:t>
                    </a:r>
                    <a:fld id="{9B4E9A14-4191-45F1-B4F6-54041CBDE0AC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1E6-415F-BAF9-4AFF2994D3FB}"/>
                </c:ext>
              </c:extLst>
            </c:dLbl>
            <c:dLbl>
              <c:idx val="4"/>
              <c:layout>
                <c:manualLayout>
                  <c:x val="2.6292834085394498E-2"/>
                  <c:y val="2.01936247868006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Homework,</a:t>
                    </a:r>
                    <a:r>
                      <a:rPr lang="en-US" baseline="0"/>
                      <a:t> </a:t>
                    </a:r>
                    <a:fld id="{E6AC5516-3F7F-475C-83E7-A963BDAA60E4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1E6-415F-BAF9-4AFF2994D3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Dinner, </a:t>
                    </a:r>
                    <a:fld id="{A188F1EC-8D80-4593-B2B1-3523F64AF3D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1E6-415F-BAF9-4AFF2994D3FB}"/>
                </c:ext>
              </c:extLst>
            </c:dLbl>
            <c:dLbl>
              <c:idx val="6"/>
              <c:layout>
                <c:manualLayout>
                  <c:x val="3.8245219347581551E-2"/>
                  <c:y val="-5.61975838878727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Evening Activities, 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74351481926827"/>
                      <c:h val="0.115207631874298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1E6-415F-BAF9-4AFF2994D3F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Sleep, 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E6-415F-BAF9-4AFF2994D3FB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Sheet1!$A$1:$A$9</c:f>
              <c:strCache>
                <c:ptCount val="8"/>
                <c:pt idx="0">
                  <c:v>Getting Ready</c:v>
                </c:pt>
                <c:pt idx="1">
                  <c:v>School</c:v>
                </c:pt>
                <c:pt idx="2">
                  <c:v>Clubs</c:v>
                </c:pt>
                <c:pt idx="3">
                  <c:v>Practice</c:v>
                </c:pt>
                <c:pt idx="4">
                  <c:v>Homework</c:v>
                </c:pt>
                <c:pt idx="5">
                  <c:v>Dinner</c:v>
                </c:pt>
                <c:pt idx="6">
                  <c:v>Evening Activities</c:v>
                </c:pt>
                <c:pt idx="7">
                  <c:v>Sleep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1.5</c:v>
                </c:pt>
                <c:pt idx="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1E6-415F-BAF9-4AFF2994D3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0F-430D-ABA3-16FBE081F8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0F-430D-ABA3-16FBE081F8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0F-430D-ABA3-16FBE081F8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0F-430D-ABA3-16FBE081F8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0F-430D-ABA3-16FBE081F8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0F-430D-ABA3-16FBE081F8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0F-430D-ABA3-16FBE081F8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0F-430D-ABA3-16FBE081F8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Getting Ready, </a:t>
                    </a:r>
                    <a:fld id="{1DF23142-74F5-413B-AFF5-368B59AF1459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0F-430D-ABA3-16FBE081F8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School, </a:t>
                    </a:r>
                    <a:fld id="{3FE9D413-7C67-4902-8575-B5C804DA86CF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0F-430D-ABA3-16FBE081F8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Clubs,</a:t>
                    </a:r>
                    <a:r>
                      <a:rPr lang="en-US" b="1" baseline="0"/>
                      <a:t> </a:t>
                    </a:r>
                    <a:fld id="{F0D5930B-B59E-4997-B801-85A84F235DF5}" type="VALUE">
                      <a:rPr lang="en-US" b="1"/>
                      <a:pPr/>
                      <a:t>[VALUE]</a:t>
                    </a:fld>
                    <a:endParaRPr lang="en-US" b="1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0F-430D-ABA3-16FBE081F8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Practice,</a:t>
                    </a:r>
                    <a:fld id="{271BA61F-CC3F-4B22-9737-8D105D1FAB3C}" type="VALUE">
                      <a:rPr lang="en-US" b="1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0F-430D-ABA3-16FBE081F8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Homework, </a:t>
                    </a:r>
                    <a:fld id="{D4C7CB50-3887-468B-9E62-9B75527973D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0F-430D-ABA3-16FBE081F8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Dinner, </a:t>
                    </a:r>
                    <a:fld id="{2A9556D5-5965-41A0-83D6-A917078947C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30F-430D-ABA3-16FBE081F8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Evening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/>
                      <a:t>Activities, </a:t>
                    </a:r>
                    <a:fld id="{5FB99C7C-E7EF-464A-B5D2-1EE2AB65A5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30F-430D-ABA3-16FBE081F8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Sleep, </a:t>
                    </a:r>
                    <a:fld id="{E20F1E0D-A7E8-4228-AD30-1437463F2EC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30F-430D-ABA3-16FBE081F8B7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Sheet1!$A$1:$A$8</c:f>
              <c:strCache>
                <c:ptCount val="8"/>
                <c:pt idx="0">
                  <c:v>Getting Ready, </c:v>
                </c:pt>
                <c:pt idx="1">
                  <c:v>School, </c:v>
                </c:pt>
                <c:pt idx="2">
                  <c:v>Clubs, </c:v>
                </c:pt>
                <c:pt idx="3">
                  <c:v>Practice, </c:v>
                </c:pt>
                <c:pt idx="4">
                  <c:v>Homework, </c:v>
                </c:pt>
                <c:pt idx="5">
                  <c:v>Dinner, </c:v>
                </c:pt>
                <c:pt idx="6">
                  <c:v>Evening Activities, </c:v>
                </c:pt>
                <c:pt idx="7">
                  <c:v>Sleep, 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1.5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2.5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30D-ABA3-16FBE081F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0.01126</cdr:x>
      <cdr:y>0.04505</cdr:y>
    </cdr:from>
    <cdr:to>
      <cdr:x>0.23727</cdr:x>
      <cdr:y>0.32211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503" y="305889"/>
          <a:ext cx="2097677" cy="1881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Healthy Daily Schedule</a:t>
          </a:r>
          <a:endParaRPr lang="en-US" sz="3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0.08058</cdr:x>
      <cdr:y>0.06678</cdr:y>
    </cdr:from>
    <cdr:to>
      <cdr:x>0.1791</cdr:x>
      <cdr:y>0.20146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849" y="4533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0.02897</cdr:x>
      <cdr:y>0.03599</cdr:y>
    </cdr:from>
    <cdr:to>
      <cdr:x>0.24478</cdr:x>
      <cdr:y>0.27457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8878" y="244384"/>
          <a:ext cx="2002971" cy="1619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Unhealthy Daily Schedule</a:t>
          </a:r>
          <a:endParaRPr lang="en-US" sz="3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62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>
            <a:lvl1pPr defTabSz="92826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>
            <a:lvl1pPr algn="r" defTabSz="92826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30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b" anchorCtr="0" compatLnSpc="1">
            <a:prstTxWarp prst="textNoShape">
              <a:avLst/>
            </a:prstTxWarp>
          </a:bodyPr>
          <a:lstStyle>
            <a:lvl1pPr defTabSz="92826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7" tIns="46409" rIns="92817" bIns="46409" numCol="1" anchor="b" anchorCtr="0" compatLnSpc="1">
            <a:prstTxWarp prst="textNoShape">
              <a:avLst/>
            </a:prstTxWarp>
          </a:bodyPr>
          <a:lstStyle>
            <a:lvl1pPr algn="r" defTabSz="92826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542EAE9-D4C3-43AC-B959-161E44DCC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EB4CD-DB92-46EC-B395-4E9EE1BDC611}" type="slidenum">
              <a:rPr lang="en-US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KC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1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6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0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6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0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9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9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1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0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6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3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0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0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1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9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66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8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06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8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9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638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1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62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41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08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50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9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8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83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29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94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02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58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28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74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10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23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7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2EAE9-D4C3-43AC-B959-161E44DCC9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DB5C-F91A-4BC2-8C40-487FA0D99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33D4-7968-4C68-B417-B85BFDD28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FA6A-53DC-4666-93C7-5742AA1D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CEAF-2CEC-44DD-A64A-5074ECF36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DC61-C20E-43D2-A8EC-6CB81EF07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481A-EB40-46B1-998D-9F56728D5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D8CA-ABF8-4FAF-BC90-D872167D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CD36-31B0-4E8F-B148-5F19ECF1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1049-A285-47F7-A5FA-4A05F6E1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F427-2B73-4933-9C34-71B595962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B780-5DBE-4C7E-BAF7-0668E542D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C16663-7EC7-4F19-ACF9-4D41B161A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leepdisorders.sleepfoundation.org/chapter-1-normal-sleep/the-physiology-of-sleep-the-endocrine-system-sleep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at.collegeboard.org/scores/send-sat-score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student.org/" TargetMode="External"/><Relationship Id="rId5" Type="http://schemas.openxmlformats.org/officeDocument/2006/relationships/hyperlink" Target="https://www.collegeboard.org/" TargetMode="External"/><Relationship Id="rId4" Type="http://schemas.openxmlformats.org/officeDocument/2006/relationships/hyperlink" Target="http://www.actstudent.org/scores/send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261">
            <a:off x="498392" y="1268945"/>
            <a:ext cx="3849611" cy="256174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2260" y="142430"/>
            <a:ext cx="6073140" cy="578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</a:t>
            </a:r>
          </a:p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DHS Parent University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2352" y="542083"/>
            <a:ext cx="544721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 smtClean="0"/>
              <a:t>Students in Texas must pass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5 </a:t>
            </a:r>
          </a:p>
          <a:p>
            <a:pPr marL="0" indent="0" algn="ctr">
              <a:buNone/>
            </a:pPr>
            <a:r>
              <a:rPr lang="en-US" sz="3200" dirty="0" smtClean="0"/>
              <a:t>End of Course Exams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" y="115912"/>
            <a:ext cx="2202416" cy="2202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0908" y="2020389"/>
            <a:ext cx="6452644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r>
              <a:rPr lang="en-US" sz="4000" dirty="0" smtClean="0"/>
              <a:t> English 1 	   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</a:t>
            </a:r>
          </a:p>
          <a:p>
            <a:r>
              <a:rPr lang="en-US" sz="4000" dirty="0" smtClean="0"/>
              <a:t> Biology 	</a:t>
            </a:r>
            <a:r>
              <a:rPr lang="en-US" sz="4000" dirty="0"/>
              <a:t> </a:t>
            </a:r>
            <a:r>
              <a:rPr lang="en-US" sz="4000" dirty="0" smtClean="0"/>
              <a:t>  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</a:t>
            </a:r>
          </a:p>
          <a:p>
            <a:r>
              <a:rPr lang="en-US" sz="4000" dirty="0" smtClean="0"/>
              <a:t> Algebra 1 	   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</a:t>
            </a:r>
          </a:p>
          <a:p>
            <a:endParaRPr lang="en-US" sz="4000" dirty="0" smtClean="0"/>
          </a:p>
          <a:p>
            <a:r>
              <a:rPr lang="en-US" sz="4000" dirty="0" smtClean="0"/>
              <a:t> English 2 	 10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</a:t>
            </a:r>
          </a:p>
          <a:p>
            <a:endParaRPr lang="en-US" sz="4000" dirty="0"/>
          </a:p>
          <a:p>
            <a:r>
              <a:rPr lang="en-US" sz="4000" dirty="0" smtClean="0"/>
              <a:t> US History	 11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41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6" y="868219"/>
            <a:ext cx="7195127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GPA and </a:t>
            </a:r>
          </a:p>
          <a:p>
            <a:pPr algn="ctr">
              <a:lnSpc>
                <a:spcPct val="10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Class Rank</a:t>
            </a: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0099FF"/>
                </a:solidFill>
              </a:rPr>
              <a:t>Kathy Carson</a:t>
            </a:r>
            <a:endParaRPr lang="en-US" sz="28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2" y="306193"/>
            <a:ext cx="869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GPA Calculation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29263"/>
            <a:ext cx="91440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FBISD, GPA is calculated on a </a:t>
            </a:r>
            <a:r>
              <a:rPr lang="en-US" sz="3200" b="1" dirty="0" smtClean="0">
                <a:solidFill>
                  <a:srgbClr val="FF0000"/>
                </a:solidFill>
              </a:rPr>
              <a:t>100 point </a:t>
            </a:r>
            <a:r>
              <a:rPr lang="en-US" sz="3200" dirty="0" smtClean="0"/>
              <a:t>scale.  </a:t>
            </a:r>
          </a:p>
          <a:p>
            <a:pPr algn="ctr"/>
            <a:r>
              <a:rPr lang="en-US" sz="2800" dirty="0" smtClean="0"/>
              <a:t>Advanced classes receive extra points </a:t>
            </a:r>
          </a:p>
          <a:p>
            <a:pPr algn="ctr"/>
            <a:r>
              <a:rPr lang="en-US" sz="2800" dirty="0" smtClean="0"/>
              <a:t>in GPA calculation.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70977"/>
              </p:ext>
            </p:extLst>
          </p:nvPr>
        </p:nvGraphicFramePr>
        <p:xfrm>
          <a:off x="600891" y="2246812"/>
          <a:ext cx="7689669" cy="11169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858">
                  <a:extLst>
                    <a:ext uri="{9D8B030D-6E8A-4147-A177-3AD203B41FA5}">
                      <a16:colId xmlns:a16="http://schemas.microsoft.com/office/drawing/2014/main" val="679204826"/>
                    </a:ext>
                  </a:extLst>
                </a:gridCol>
                <a:gridCol w="2465750">
                  <a:extLst>
                    <a:ext uri="{9D8B030D-6E8A-4147-A177-3AD203B41FA5}">
                      <a16:colId xmlns:a16="http://schemas.microsoft.com/office/drawing/2014/main" val="763701116"/>
                    </a:ext>
                  </a:extLst>
                </a:gridCol>
                <a:gridCol w="2209676">
                  <a:extLst>
                    <a:ext uri="{9D8B030D-6E8A-4147-A177-3AD203B41FA5}">
                      <a16:colId xmlns:a16="http://schemas.microsoft.com/office/drawing/2014/main" val="3446893508"/>
                    </a:ext>
                  </a:extLst>
                </a:gridCol>
                <a:gridCol w="2143385">
                  <a:extLst>
                    <a:ext uri="{9D8B030D-6E8A-4147-A177-3AD203B41FA5}">
                      <a16:colId xmlns:a16="http://schemas.microsoft.com/office/drawing/2014/main" val="399168498"/>
                    </a:ext>
                  </a:extLst>
                </a:gridCol>
              </a:tblGrid>
              <a:tr h="718991"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AP Courses and  Courses </a:t>
                      </a:r>
                      <a:endParaRPr lang="en-US" sz="2400" b="1" u="none" strike="noStrike" baseline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24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beyond </a:t>
                      </a:r>
                      <a:r>
                        <a:rPr lang="en-US" sz="2400" b="1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AP Level </a:t>
                      </a:r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PreAP and Dual Credit              Courses</a:t>
                      </a:r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Regular Classes</a:t>
                      </a:r>
                      <a:endParaRPr lang="en-US" sz="2400" b="1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ctr"/>
                </a:tc>
                <a:extLst>
                  <a:ext uri="{0D108BD9-81ED-4DB2-BD59-A6C34878D82A}">
                    <a16:rowId xmlns:a16="http://schemas.microsoft.com/office/drawing/2014/main" val="917857097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10 points added</a:t>
                      </a:r>
                      <a:endParaRPr lang="en-US" sz="2400" b="1" i="0" u="none" strike="noStrike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 5 points added</a:t>
                      </a:r>
                      <a:endParaRPr lang="en-US" sz="2400" b="1" i="0" u="none" strike="noStrike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baseline="0" dirty="0">
                          <a:solidFill>
                            <a:srgbClr val="FFFF00"/>
                          </a:solidFill>
                          <a:effectLst/>
                        </a:rPr>
                        <a:t>0 points added</a:t>
                      </a:r>
                      <a:endParaRPr lang="en-US" sz="2400" b="1" i="0" u="none" strike="noStrike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93423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110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920294340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624679935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011337927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845978642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55608355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552890830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104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94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88408854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82796095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957125453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905374936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234637890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805736050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276707475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406224797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732263383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60012940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835761009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590419304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092821368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995959856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541333546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599568587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348766965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358376124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266534319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610424645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236594049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456141693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270380116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755592930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641258265"/>
                  </a:ext>
                </a:extLst>
              </a:tr>
              <a:tr h="11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48020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7759"/>
            <a:ext cx="8395064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GPA is calculated </a:t>
            </a:r>
          </a:p>
          <a:p>
            <a:r>
              <a:rPr lang="en-US" sz="4800" b="1" dirty="0" smtClean="0"/>
              <a:t>by adding all of </a:t>
            </a:r>
          </a:p>
          <a:p>
            <a:r>
              <a:rPr lang="en-US" sz="4800" b="1" dirty="0" smtClean="0"/>
              <a:t>the semester </a:t>
            </a:r>
          </a:p>
          <a:p>
            <a:r>
              <a:rPr lang="en-US" sz="4800" b="1" dirty="0" smtClean="0"/>
              <a:t>averages earned</a:t>
            </a:r>
          </a:p>
          <a:p>
            <a:r>
              <a:rPr lang="en-US" sz="4800" b="1" dirty="0" smtClean="0"/>
              <a:t>by a student and </a:t>
            </a:r>
          </a:p>
          <a:p>
            <a:r>
              <a:rPr lang="en-US" sz="4800" b="1" dirty="0" smtClean="0"/>
              <a:t>dividing by </a:t>
            </a:r>
          </a:p>
          <a:p>
            <a:r>
              <a:rPr lang="en-US" sz="4800" b="1" dirty="0" smtClean="0"/>
              <a:t>semesters </a:t>
            </a:r>
          </a:p>
          <a:p>
            <a:r>
              <a:rPr lang="en-US" sz="4800" b="1" dirty="0" smtClean="0"/>
              <a:t>attempted.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808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22912"/>
              </p:ext>
            </p:extLst>
          </p:nvPr>
        </p:nvGraphicFramePr>
        <p:xfrm>
          <a:off x="348344" y="71979"/>
          <a:ext cx="6787672" cy="643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637">
                  <a:extLst>
                    <a:ext uri="{9D8B030D-6E8A-4147-A177-3AD203B41FA5}">
                      <a16:colId xmlns:a16="http://schemas.microsoft.com/office/drawing/2014/main" val="723177363"/>
                    </a:ext>
                  </a:extLst>
                </a:gridCol>
                <a:gridCol w="1391789">
                  <a:extLst>
                    <a:ext uri="{9D8B030D-6E8A-4147-A177-3AD203B41FA5}">
                      <a16:colId xmlns:a16="http://schemas.microsoft.com/office/drawing/2014/main" val="2477495171"/>
                    </a:ext>
                  </a:extLst>
                </a:gridCol>
                <a:gridCol w="1557062">
                  <a:extLst>
                    <a:ext uri="{9D8B030D-6E8A-4147-A177-3AD203B41FA5}">
                      <a16:colId xmlns:a16="http://schemas.microsoft.com/office/drawing/2014/main" val="3786488081"/>
                    </a:ext>
                  </a:extLst>
                </a:gridCol>
                <a:gridCol w="1409184">
                  <a:extLst>
                    <a:ext uri="{9D8B030D-6E8A-4147-A177-3AD203B41FA5}">
                      <a16:colId xmlns:a16="http://schemas.microsoft.com/office/drawing/2014/main" val="2041254888"/>
                    </a:ext>
                  </a:extLst>
                </a:gridCol>
              </a:tblGrid>
              <a:tr h="429612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Sem 1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Sem 2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550744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2207896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</a:rPr>
                        <a:t>English 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9084292"/>
                  </a:ext>
                </a:extLst>
              </a:tr>
              <a:tr h="45913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</a:rPr>
                        <a:t>Algebra 1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78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79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0141311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</a:rPr>
                        <a:t>W Geography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89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7129081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</a:rPr>
                        <a:t>Biology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96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91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039339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</a:rPr>
                        <a:t>PE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98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97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2349939"/>
                  </a:ext>
                </a:extLst>
              </a:tr>
              <a:tr h="450276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</a:rPr>
                        <a:t>Choir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95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489704"/>
                  </a:ext>
                </a:extLst>
              </a:tr>
              <a:tr h="47301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</a:rPr>
                        <a:t>Architecture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85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1816183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633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626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1259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39067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5787226"/>
                  </a:ext>
                </a:extLst>
              </a:tr>
              <a:tr h="851687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1259 / 14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=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89.93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4807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48930" y="5029365"/>
            <a:ext cx="1795881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GPA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695406" y="5538651"/>
            <a:ext cx="3149405" cy="122790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9058"/>
              </p:ext>
            </p:extLst>
          </p:nvPr>
        </p:nvGraphicFramePr>
        <p:xfrm>
          <a:off x="121922" y="124420"/>
          <a:ext cx="8961120" cy="6815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0055">
                  <a:extLst>
                    <a:ext uri="{9D8B030D-6E8A-4147-A177-3AD203B41FA5}">
                      <a16:colId xmlns:a16="http://schemas.microsoft.com/office/drawing/2014/main" val="633750563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val="1813586405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657700924"/>
                    </a:ext>
                  </a:extLst>
                </a:gridCol>
                <a:gridCol w="52252">
                  <a:extLst>
                    <a:ext uri="{9D8B030D-6E8A-4147-A177-3AD203B41FA5}">
                      <a16:colId xmlns:a16="http://schemas.microsoft.com/office/drawing/2014/main" val="2466342245"/>
                    </a:ext>
                  </a:extLst>
                </a:gridCol>
                <a:gridCol w="1114697">
                  <a:extLst>
                    <a:ext uri="{9D8B030D-6E8A-4147-A177-3AD203B41FA5}">
                      <a16:colId xmlns:a16="http://schemas.microsoft.com/office/drawing/2014/main" val="247343563"/>
                    </a:ext>
                  </a:extLst>
                </a:gridCol>
                <a:gridCol w="1454331">
                  <a:extLst>
                    <a:ext uri="{9D8B030D-6E8A-4147-A177-3AD203B41FA5}">
                      <a16:colId xmlns:a16="http://schemas.microsoft.com/office/drawing/2014/main" val="2188026419"/>
                    </a:ext>
                  </a:extLst>
                </a:gridCol>
                <a:gridCol w="1654631">
                  <a:extLst>
                    <a:ext uri="{9D8B030D-6E8A-4147-A177-3AD203B41FA5}">
                      <a16:colId xmlns:a16="http://schemas.microsoft.com/office/drawing/2014/main" val="2206865140"/>
                    </a:ext>
                  </a:extLst>
                </a:gridCol>
              </a:tblGrid>
              <a:tr h="416917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err="1">
                          <a:effectLst/>
                        </a:rPr>
                        <a:t>Sem</a:t>
                      </a:r>
                      <a:r>
                        <a:rPr lang="en-US" sz="2800" b="1" u="none" strike="noStrike" dirty="0">
                          <a:effectLst/>
                        </a:rPr>
                        <a:t> 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</a:rPr>
                        <a:t>Weighted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err="1">
                          <a:effectLst/>
                        </a:rPr>
                        <a:t>Sem</a:t>
                      </a:r>
                      <a:r>
                        <a:rPr lang="en-US" sz="2800" b="1" u="none" strike="noStrike" dirty="0">
                          <a:effectLst/>
                        </a:rPr>
                        <a:t> 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</a:rPr>
                        <a:t>Weighted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4453484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</a:rPr>
                        <a:t>GPA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</a:rPr>
                        <a:t>GPA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70645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English 1 PAP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89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90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8597733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Algebra 1 PAP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78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79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84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2395351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W </a:t>
                      </a:r>
                      <a:r>
                        <a:rPr lang="en-US" sz="2800" b="1" u="none" strike="noStrike" dirty="0" smtClean="0">
                          <a:effectLst/>
                        </a:rPr>
                        <a:t>Geo </a:t>
                      </a:r>
                      <a:r>
                        <a:rPr lang="en-US" sz="2800" b="1" u="none" strike="noStrike" dirty="0">
                          <a:effectLst/>
                        </a:rPr>
                        <a:t>PAP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89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94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1478442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Biology PAP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91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9885613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PE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97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9834902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Choir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8092691"/>
                  </a:ext>
                </a:extLst>
              </a:tr>
              <a:tr h="39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Architecture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>
                          <a:effectLst/>
                        </a:rPr>
                        <a:t> 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096954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653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646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 smtClean="0">
                          <a:effectLst/>
                        </a:rPr>
                        <a:t>1299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25754"/>
                  </a:ext>
                </a:extLst>
              </a:tr>
              <a:tr h="237309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599669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1299 </a:t>
                      </a:r>
                      <a:r>
                        <a:rPr lang="en-US" sz="3200" b="1" u="none" strike="noStrike" dirty="0">
                          <a:effectLst/>
                        </a:rPr>
                        <a:t>/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7408174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 smtClean="0">
                          <a:effectLst/>
                        </a:rPr>
                        <a:t>92.79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0340847"/>
                  </a:ext>
                </a:extLst>
              </a:tr>
              <a:tr h="3764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97176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87161" y="5186189"/>
            <a:ext cx="1795881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GPA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226629" y="5539903"/>
            <a:ext cx="2917371" cy="13180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" y="426721"/>
            <a:ext cx="51728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Class rank is determined by a student’s GPA .  Students are ranked in comparison to all other students in their graduating class.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71325"/>
              </p:ext>
            </p:extLst>
          </p:nvPr>
        </p:nvGraphicFramePr>
        <p:xfrm>
          <a:off x="6313714" y="243848"/>
          <a:ext cx="2351314" cy="1051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54471973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510543761"/>
                    </a:ext>
                  </a:extLst>
                </a:gridCol>
              </a:tblGrid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 dirty="0">
                          <a:effectLst/>
                        </a:rPr>
                        <a:t>GPA 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 dirty="0">
                          <a:effectLst/>
                        </a:rPr>
                        <a:t>Class Rank</a:t>
                      </a:r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1960187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2964850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3395472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4770427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0470300"/>
                  </a:ext>
                </a:extLst>
              </a:tr>
              <a:tr h="318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5912833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4967312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3971569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100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9441203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6344835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10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4001088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7000168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734073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5378293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4133044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6955646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452941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4757571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83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5542817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401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817" y="775063"/>
            <a:ext cx="6932023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Student Life and Stress</a:t>
            </a:r>
          </a:p>
          <a:p>
            <a:pPr algn="ctr"/>
            <a:r>
              <a:rPr lang="en-US" sz="2800" b="1" dirty="0" smtClean="0">
                <a:solidFill>
                  <a:srgbClr val="0099FF"/>
                </a:solidFill>
              </a:rPr>
              <a:t>Emily Garcia-Meitin and Kathy Carson</a:t>
            </a:r>
            <a:endParaRPr lang="en-US" sz="28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3" y="1182256"/>
            <a:ext cx="87521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GPA and Class Rank are Important ……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026" y="5413524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 dirty="0" smtClean="0">
                <a:solidFill>
                  <a:srgbClr val="0070C0"/>
                </a:solidFill>
              </a:rPr>
              <a:t>ut our students are not just a number!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8" y="2287731"/>
            <a:ext cx="5147396" cy="27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7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47" y="4561307"/>
            <a:ext cx="8281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You're more than your grades, test scores, and even your activities. You're a </a:t>
            </a:r>
            <a:r>
              <a:rPr lang="en-US" sz="4000" b="1" i="1" dirty="0"/>
              <a:t>whole person</a:t>
            </a:r>
            <a:r>
              <a:rPr lang="en-US" sz="4000" b="1" dirty="0"/>
              <a:t>! </a:t>
            </a:r>
          </a:p>
        </p:txBody>
      </p:sp>
      <p:sp>
        <p:nvSpPr>
          <p:cNvPr id="3" name="TextBox 2"/>
          <p:cNvSpPr txBox="1"/>
          <p:nvPr/>
        </p:nvSpPr>
        <p:spPr>
          <a:xfrm rot="20327965">
            <a:off x="349770" y="557814"/>
            <a:ext cx="2855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College Admission Counselors want you to know: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8" y="969791"/>
            <a:ext cx="4502331" cy="29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418011"/>
            <a:ext cx="8917577" cy="853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99FF"/>
                </a:solidFill>
              </a:rPr>
              <a:t>Topics We Will Cover this Evening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rgbClr val="FF0000"/>
                </a:solidFill>
              </a:rPr>
              <a:t>Graduation Requirements and Endorsements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rgbClr val="FF0000"/>
                </a:solidFill>
              </a:rPr>
              <a:t>GPA and Class Rank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rgbClr val="FF0000"/>
                </a:solidFill>
              </a:rPr>
              <a:t>Student Life and Managing Stress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rgbClr val="FF0000"/>
                </a:solidFill>
              </a:rPr>
              <a:t>Getting Ready for College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6" y="3595190"/>
            <a:ext cx="8307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Schools don't </a:t>
            </a:r>
            <a:r>
              <a:rPr lang="en-US" sz="4000" b="1" i="1" dirty="0"/>
              <a:t>just</a:t>
            </a:r>
            <a:r>
              <a:rPr lang="en-US" sz="4000" b="1" dirty="0"/>
              <a:t> want "smart" students, they want to build a class of individuals who will make good classmates, roommates, teammates, leaders, and friends.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 rot="19992834">
            <a:off x="487078" y="439154"/>
            <a:ext cx="3674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College Admission Counselors want you to know: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82" y="351279"/>
            <a:ext cx="4746171" cy="31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11" y="3213461"/>
            <a:ext cx="8360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Y</a:t>
            </a:r>
            <a:r>
              <a:rPr lang="en-US" sz="4000" b="1" dirty="0" smtClean="0"/>
              <a:t>ou </a:t>
            </a:r>
            <a:r>
              <a:rPr lang="en-US" sz="4000" b="1" dirty="0"/>
              <a:t>should think </a:t>
            </a:r>
            <a:r>
              <a:rPr lang="en-US" sz="4000" b="1" dirty="0" smtClean="0"/>
              <a:t>about </a:t>
            </a:r>
            <a:r>
              <a:rPr lang="en-US" sz="4000" b="1" dirty="0"/>
              <a:t>how to present some of your softer qualities—your sense of humor, your deep curiosity, your ability to empathize with others—through the written parts of your </a:t>
            </a:r>
            <a:r>
              <a:rPr lang="en-US" sz="4000" b="1" dirty="0" smtClean="0"/>
              <a:t>college application</a:t>
            </a:r>
            <a:r>
              <a:rPr lang="en-US" sz="4000" b="1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 rot="20218423">
            <a:off x="395857" y="164611"/>
            <a:ext cx="2853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College Admission Counselors want you to know: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-4930"/>
            <a:ext cx="4650377" cy="31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923636"/>
            <a:ext cx="8451273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DHS Fall Needs Assessment:    </a:t>
            </a:r>
          </a:p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Getting a Read on Student Outlook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812" y="731520"/>
            <a:ext cx="74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Fall 2018 Needs Assessment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18" y="2090058"/>
            <a:ext cx="86850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Grade		99% of Students Responded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10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Grade	95% of Students Responded			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11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Grade	94% of Students Responded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Grade	97% of Students Responded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04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60344"/>
              </p:ext>
            </p:extLst>
          </p:nvPr>
        </p:nvGraphicFramePr>
        <p:xfrm>
          <a:off x="69667" y="756253"/>
          <a:ext cx="9074333" cy="6040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183">
                  <a:extLst>
                    <a:ext uri="{9D8B030D-6E8A-4147-A177-3AD203B41FA5}">
                      <a16:colId xmlns:a16="http://schemas.microsoft.com/office/drawing/2014/main" val="2788304105"/>
                    </a:ext>
                  </a:extLst>
                </a:gridCol>
                <a:gridCol w="1907978">
                  <a:extLst>
                    <a:ext uri="{9D8B030D-6E8A-4147-A177-3AD203B41FA5}">
                      <a16:colId xmlns:a16="http://schemas.microsoft.com/office/drawing/2014/main" val="3769877782"/>
                    </a:ext>
                  </a:extLst>
                </a:gridCol>
                <a:gridCol w="1773040">
                  <a:extLst>
                    <a:ext uri="{9D8B030D-6E8A-4147-A177-3AD203B41FA5}">
                      <a16:colId xmlns:a16="http://schemas.microsoft.com/office/drawing/2014/main" val="3492001992"/>
                    </a:ext>
                  </a:extLst>
                </a:gridCol>
                <a:gridCol w="2043234">
                  <a:extLst>
                    <a:ext uri="{9D8B030D-6E8A-4147-A177-3AD203B41FA5}">
                      <a16:colId xmlns:a16="http://schemas.microsoft.com/office/drawing/2014/main" val="1751849682"/>
                    </a:ext>
                  </a:extLst>
                </a:gridCol>
                <a:gridCol w="2333898">
                  <a:extLst>
                    <a:ext uri="{9D8B030D-6E8A-4147-A177-3AD203B41FA5}">
                      <a16:colId xmlns:a16="http://schemas.microsoft.com/office/drawing/2014/main" val="2149485919"/>
                    </a:ext>
                  </a:extLst>
                </a:gridCol>
              </a:tblGrid>
              <a:tr h="1780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Depressed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Stressed out a lot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Anxious</a:t>
                      </a:r>
                      <a:r>
                        <a:rPr lang="en-US" sz="3200" b="1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Worried </a:t>
                      </a:r>
                      <a:r>
                        <a:rPr lang="en-US" sz="3200" b="1" u="none" strike="noStrike" dirty="0">
                          <a:effectLst/>
                        </a:rPr>
                        <a:t>a lot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Suicidal Thoughts</a:t>
                      </a:r>
                      <a:r>
                        <a:rPr lang="en-US" sz="3200" b="1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Hurting </a:t>
                      </a:r>
                      <a:r>
                        <a:rPr lang="en-US" sz="3200" b="1" u="none" strike="noStrike" dirty="0">
                          <a:effectLst/>
                        </a:rPr>
                        <a:t>Myself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10598"/>
                  </a:ext>
                </a:extLst>
              </a:tr>
              <a:tr h="652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9th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45%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29%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2%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55166"/>
                  </a:ext>
                </a:extLst>
              </a:tr>
              <a:tr h="652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10th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52%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38%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4%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27594"/>
                  </a:ext>
                </a:extLst>
              </a:tr>
              <a:tr h="652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11th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47%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27%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2%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22927"/>
                  </a:ext>
                </a:extLst>
              </a:tr>
              <a:tr h="652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12th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53%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35%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97481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 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 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 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 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78458"/>
                  </a:ext>
                </a:extLst>
              </a:tr>
              <a:tr h="975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Total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329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1149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758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66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045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8503" y="269966"/>
            <a:ext cx="62701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Survey Results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347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70857"/>
            <a:ext cx="8403771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9FF"/>
                </a:solidFill>
              </a:rPr>
              <a:t>What are students feeling anxious and stressed about?</a:t>
            </a:r>
            <a:endParaRPr lang="en-US" sz="4400" b="1" dirty="0">
              <a:solidFill>
                <a:srgbClr val="00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20" y="1918739"/>
            <a:ext cx="3898446" cy="46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74" y="454791"/>
            <a:ext cx="77269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Grades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840" y="1098552"/>
            <a:ext cx="740098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Getting into a good college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697" y="1783856"/>
            <a:ext cx="50540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Class Rank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600" y="2326048"/>
            <a:ext cx="386347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Homework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544" y="2848969"/>
            <a:ext cx="38051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Fitting in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52" y="3329320"/>
            <a:ext cx="593805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Parent expectations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4959" y="3963340"/>
            <a:ext cx="457546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Study time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586" y="4637677"/>
            <a:ext cx="50540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Social Media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8878" y="5312015"/>
            <a:ext cx="49278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Practice/Lessons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587" y="6013767"/>
            <a:ext cx="386347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Lack of Sleep</a:t>
            </a:r>
            <a:endParaRPr lang="en-US" sz="4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3" y="539932"/>
            <a:ext cx="856923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</a:rPr>
              <a:t>Students are often busy, involved, over-scheduled</a:t>
            </a:r>
            <a:r>
              <a:rPr lang="en-US" sz="5400" b="1" dirty="0">
                <a:solidFill>
                  <a:srgbClr val="FF00FF"/>
                </a:solidFill>
              </a:rPr>
              <a:t> </a:t>
            </a:r>
            <a:r>
              <a:rPr lang="en-US" sz="5400" b="1" dirty="0" smtClean="0">
                <a:solidFill>
                  <a:srgbClr val="FF00FF"/>
                </a:solidFill>
              </a:rPr>
              <a:t>and overloaded with school work. 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227" y="3570516"/>
            <a:ext cx="81076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Something has to give!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73" y="4746171"/>
            <a:ext cx="879565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FF"/>
                </a:solidFill>
              </a:rPr>
              <a:t>What do teenagers often compromise on?</a:t>
            </a:r>
            <a:endParaRPr lang="en-US" sz="54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61233"/>
      </p:ext>
    </p:extLst>
  </p:cSld>
  <p:clrMapOvr>
    <a:masterClrMapping/>
  </p:clrMapOvr>
  <p:transition spd="slow" advTm="68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811" y="1036320"/>
            <a:ext cx="7889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/>
              <a:t>Sleep!</a:t>
            </a:r>
            <a:endParaRPr lang="en-US" sz="2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5" y="3487807"/>
            <a:ext cx="5199153" cy="36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8000"/>
    </mc:Choice>
    <mc:Fallback xmlns="">
      <p:transition advTm="6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5" y="748937"/>
            <a:ext cx="7985760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Keeping it all in Perspective</a:t>
            </a:r>
          </a:p>
          <a:p>
            <a:pPr algn="ctr"/>
            <a:r>
              <a:rPr lang="en-US" sz="2800" b="1" dirty="0" smtClean="0">
                <a:solidFill>
                  <a:srgbClr val="0099FF"/>
                </a:solidFill>
              </a:rPr>
              <a:t>Lezlie Ladd and Danna Geist</a:t>
            </a:r>
            <a:endParaRPr lang="en-US" sz="28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68218"/>
            <a:ext cx="7195127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Graduation Requirements</a:t>
            </a: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0099FF"/>
                </a:solidFill>
              </a:rPr>
              <a:t>Chastity Rubin and Danna Geist</a:t>
            </a:r>
            <a:endParaRPr lang="en-US" sz="28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7" y="1942011"/>
            <a:ext cx="4253162" cy="2830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69" y="170432"/>
            <a:ext cx="63669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 Day in the Life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2275" y="1367993"/>
            <a:ext cx="23632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School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68009" y="4939444"/>
            <a:ext cx="57683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Practice or Lessons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30463" y="2929430"/>
            <a:ext cx="39090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Social Activities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0249" y="3651237"/>
            <a:ext cx="1689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Family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17" y="4320339"/>
            <a:ext cx="1689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Food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34033" y="2201708"/>
            <a:ext cx="26430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Homework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4705" y="5773159"/>
            <a:ext cx="1689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Sleep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55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729672"/>
            <a:ext cx="7333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PreAP</a:t>
            </a:r>
            <a:r>
              <a:rPr lang="en-US" sz="4000" dirty="0" smtClean="0"/>
              <a:t> and AP classes require </a:t>
            </a:r>
            <a:r>
              <a:rPr lang="en-US" sz="4000" u="sng" dirty="0" smtClean="0"/>
              <a:t>at least </a:t>
            </a:r>
            <a:r>
              <a:rPr lang="en-US" sz="4000" dirty="0"/>
              <a:t>4</a:t>
            </a:r>
            <a:r>
              <a:rPr lang="en-US" sz="4000" dirty="0" smtClean="0"/>
              <a:t> hours of study time outside of school……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54181" y="3738418"/>
            <a:ext cx="699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Per Week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182" y="2766291"/>
            <a:ext cx="699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Per Class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1" y="4710545"/>
            <a:ext cx="858058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student who is taking 5 Pre AP or AP courses requires </a:t>
            </a:r>
            <a:r>
              <a:rPr lang="en-US" sz="3600" b="1" dirty="0" smtClean="0">
                <a:solidFill>
                  <a:srgbClr val="FF0000"/>
                </a:solidFill>
              </a:rPr>
              <a:t>20 hours </a:t>
            </a:r>
            <a:r>
              <a:rPr lang="en-US" sz="3600" b="1" dirty="0" smtClean="0"/>
              <a:t>outside of school each week to succeed in these courses.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17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577" y="3187337"/>
            <a:ext cx="60566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ZZZZZZZZZ</a:t>
            </a:r>
          </a:p>
          <a:p>
            <a:pPr algn="ctr"/>
            <a:r>
              <a:rPr lang="en-US" sz="8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ZZZZZ</a:t>
            </a:r>
            <a:endParaRPr lang="en-US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651" y="1541418"/>
            <a:ext cx="742841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Focus on Sleep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2288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806" y="461554"/>
            <a:ext cx="8064137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 smtClean="0"/>
              <a:t>“Sleep </a:t>
            </a:r>
            <a:r>
              <a:rPr lang="en-US" sz="4200" dirty="0"/>
              <a:t>is vital to your well-being, as important as the air you breathe, the water you drink and the food you eat. It can even help you to </a:t>
            </a:r>
            <a:r>
              <a:rPr lang="en-US" sz="4200" dirty="0">
                <a:hlinkClick r:id="rId3" tooltip="The Physiology of Sleep - The Endocrine System and Sleep"/>
              </a:rPr>
              <a:t>eat better and manage the stress </a:t>
            </a:r>
            <a:r>
              <a:rPr lang="en-US" sz="4200" dirty="0"/>
              <a:t>of being a teen</a:t>
            </a:r>
            <a:r>
              <a:rPr lang="en-US" sz="4200" dirty="0" smtClean="0"/>
              <a:t>.”</a:t>
            </a:r>
          </a:p>
          <a:p>
            <a:pPr algn="just"/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71" y="3770079"/>
            <a:ext cx="5747657" cy="3207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982" y="4488873"/>
            <a:ext cx="28632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National Sleep Institute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142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315359"/>
              </p:ext>
            </p:extLst>
          </p:nvPr>
        </p:nvGraphicFramePr>
        <p:xfrm>
          <a:off x="175260" y="68580"/>
          <a:ext cx="9281160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2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988" y="79339"/>
            <a:ext cx="8707648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“Sleep </a:t>
            </a:r>
            <a:r>
              <a:rPr lang="en-US" sz="4400" b="1" dirty="0"/>
              <a:t>deprivation increases the likelihood teens will suffer myriad negative consequences, including an inability to concentrate, poor grades, drowsy-driving incidents, anxiety, depression, thoughts of suicide and even suicide attempts</a:t>
            </a:r>
            <a:r>
              <a:rPr lang="en-US" sz="4400" b="1" dirty="0" smtClean="0"/>
              <a:t>.”</a:t>
            </a:r>
          </a:p>
          <a:p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15" y="4417869"/>
            <a:ext cx="5515521" cy="2956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528" y="5184920"/>
            <a:ext cx="25954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Stanford College of Medicine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032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20359"/>
              </p:ext>
            </p:extLst>
          </p:nvPr>
        </p:nvGraphicFramePr>
        <p:xfrm>
          <a:off x="-68580" y="34290"/>
          <a:ext cx="9281160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435646"/>
              </p:ext>
            </p:extLst>
          </p:nvPr>
        </p:nvGraphicFramePr>
        <p:xfrm>
          <a:off x="87085" y="209007"/>
          <a:ext cx="8856617" cy="654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91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de7579-6a30-4e1c-9ac9-5d987c3ec549@namprd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" y="0"/>
            <a:ext cx="8438605" cy="707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39337"/>
            <a:ext cx="8778240" cy="6609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" y="635726"/>
            <a:ext cx="836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Choose to be Healthy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6720" y="1837508"/>
            <a:ext cx="8153862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/>
              <a:t>Don’t deprive yourself of sleep.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4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/>
              <a:t>Limit social media and electronics in the evenings.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14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/>
              <a:t>Don’t overdo it at school.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388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381000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034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1780"/>
                </a:solidFill>
              </a:rPr>
              <a:t>DULLES HIGH SCHOOL</a:t>
            </a:r>
            <a:br>
              <a:rPr lang="en-US" dirty="0">
                <a:solidFill>
                  <a:srgbClr val="021780"/>
                </a:solidFill>
              </a:rPr>
            </a:br>
            <a:r>
              <a:rPr lang="en-US" dirty="0" smtClean="0">
                <a:solidFill>
                  <a:srgbClr val="021780"/>
                </a:solidFill>
              </a:rPr>
              <a:t>College &amp; Career Readiness</a:t>
            </a:r>
            <a:endParaRPr lang="en-US" dirty="0">
              <a:solidFill>
                <a:srgbClr val="0217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48200"/>
            <a:ext cx="7086600" cy="17526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Ms. Clack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College &amp; Career Readiness Advisor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9" y="2561590"/>
            <a:ext cx="2162810" cy="21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thleen.carson\Desktop\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223">
            <a:off x="243702" y="166982"/>
            <a:ext cx="1632382" cy="21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326" y="505547"/>
            <a:ext cx="5917474" cy="1253583"/>
          </a:xfrm>
        </p:spPr>
        <p:txBody>
          <a:bodyPr/>
          <a:lstStyle/>
          <a:p>
            <a:r>
              <a:rPr lang="en-US" sz="7200" b="1" dirty="0" smtClean="0"/>
              <a:t>Graduation Requirements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5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/>
              <a:t>Students must complete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26</a:t>
            </a:r>
            <a:r>
              <a:rPr lang="en-US" dirty="0" smtClean="0"/>
              <a:t>    </a:t>
            </a:r>
            <a:r>
              <a:rPr lang="en-US" sz="6000" dirty="0" smtClean="0"/>
              <a:t>high school credits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dirty="0"/>
              <a:t>	</a:t>
            </a:r>
            <a:r>
              <a:rPr lang="en-US" sz="6000" dirty="0" smtClean="0"/>
              <a:t>            	 </a:t>
            </a:r>
            <a:r>
              <a:rPr lang="en-US" sz="6000" i="1" u="sng" dirty="0" smtClean="0"/>
              <a:t>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dirty="0" smtClean="0"/>
              <a:t>earn an 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 smtClean="0">
                <a:solidFill>
                  <a:srgbClr val="FF0000"/>
                </a:solidFill>
              </a:rPr>
              <a:t>ndorsement</a:t>
            </a:r>
            <a:r>
              <a:rPr lang="en-US" sz="7200" dirty="0" smtClean="0">
                <a:solidFill>
                  <a:srgbClr val="FF0000"/>
                </a:solidFill>
              </a:rPr>
              <a:t>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0163" y="1191490"/>
            <a:ext cx="8382000" cy="553379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524000"/>
            <a:ext cx="82296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21780"/>
                </a:solidFill>
              </a:rPr>
              <a:t>Work toward a competitive GPA/Class 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21780"/>
                </a:solidFill>
              </a:rPr>
              <a:t>Build your Resume: Join Organizations </a:t>
            </a:r>
            <a:r>
              <a:rPr lang="en-US" sz="2500" dirty="0" smtClean="0">
                <a:solidFill>
                  <a:srgbClr val="021780"/>
                </a:solidFill>
              </a:rPr>
              <a:t>&amp; Participate </a:t>
            </a:r>
            <a:r>
              <a:rPr lang="en-US" sz="2500" dirty="0">
                <a:solidFill>
                  <a:srgbClr val="021780"/>
                </a:solidFill>
              </a:rPr>
              <a:t>in Volunteer Work/Community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21780"/>
                </a:solidFill>
              </a:rPr>
              <a:t>Study &amp; take the SAT/ACT (end of Junior 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21780"/>
                </a:solidFill>
              </a:rPr>
              <a:t>Attend College Visits at DHS (posted in Naviance) &amp; District College Fairs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21780"/>
                </a:solidFill>
              </a:rPr>
              <a:t>Visit College campuses you are interested in attending (take the Questions to Ask handout)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21780"/>
                </a:solidFill>
              </a:rPr>
              <a:t>Make a list of potential majors and colleges that offer those majors </a:t>
            </a:r>
            <a:endParaRPr lang="en-US" sz="2500" dirty="0" smtClean="0">
              <a:solidFill>
                <a:srgbClr val="0217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21780"/>
                </a:solidFill>
              </a:rPr>
              <a:t>Start writing your College Essay over the summer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21780"/>
                </a:solidFill>
              </a:rPr>
              <a:t>Apply for scholarships for underclassmen</a:t>
            </a:r>
            <a:endParaRPr lang="en-US" sz="2500" dirty="0">
              <a:solidFill>
                <a:srgbClr val="0217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217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217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217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217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2178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1684" y="600670"/>
            <a:ext cx="582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Before Senior Year: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262" t="12511" r="15539" b="8846"/>
          <a:stretch/>
        </p:blipFill>
        <p:spPr>
          <a:xfrm>
            <a:off x="0" y="493295"/>
            <a:ext cx="9101059" cy="56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9480" y="734832"/>
            <a:ext cx="8745920" cy="4751568"/>
            <a:chOff x="27590" y="38472"/>
            <a:chExt cx="5947541" cy="299822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2532" t="57004" r="33136" b="34591"/>
            <a:stretch/>
          </p:blipFill>
          <p:spPr>
            <a:xfrm>
              <a:off x="1146285" y="1263131"/>
              <a:ext cx="4076700" cy="399476"/>
            </a:xfrm>
            <a:prstGeom prst="rect">
              <a:avLst/>
            </a:prstGeom>
          </p:spPr>
        </p:pic>
        <p:pic>
          <p:nvPicPr>
            <p:cNvPr id="20" name="Picture 2" descr="Preview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0" y="1784499"/>
              <a:ext cx="5947541" cy="27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822764" y="716878"/>
              <a:ext cx="4705349" cy="482152"/>
              <a:chOff x="684158" y="644217"/>
              <a:chExt cx="4705349" cy="4821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/>
              <a:srcRect l="2855" t="53556" r="51725" b="36314"/>
              <a:stretch/>
            </p:blipFill>
            <p:spPr>
              <a:xfrm>
                <a:off x="684158" y="653039"/>
                <a:ext cx="2829910" cy="47333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514068" y="644217"/>
                <a:ext cx="1875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pc="300" dirty="0" smtClean="0">
                    <a:solidFill>
                      <a:srgbClr val="C00000"/>
                    </a:solidFill>
                    <a:latin typeface="Impact" panose="020B0806030902050204" pitchFamily="34" charset="0"/>
                  </a:rPr>
                  <a:t>[SAT PREP]</a:t>
                </a:r>
                <a:endParaRPr lang="en-US" sz="2400" spc="300" dirty="0">
                  <a:solidFill>
                    <a:srgbClr val="C00000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47373" y="2134679"/>
              <a:ext cx="4951685" cy="461665"/>
              <a:chOff x="730634" y="2087823"/>
              <a:chExt cx="4951685" cy="461665"/>
            </a:xfrm>
          </p:grpSpPr>
          <p:pic>
            <p:nvPicPr>
              <p:cNvPr id="28" name="Picture 4" descr="Preview Imag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634" y="2109136"/>
                <a:ext cx="3034861" cy="419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806880" y="2087823"/>
                <a:ext cx="1875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pc="300" dirty="0" smtClean="0">
                    <a:solidFill>
                      <a:srgbClr val="C00000"/>
                    </a:solidFill>
                    <a:latin typeface="Impact" panose="020B0806030902050204" pitchFamily="34" charset="0"/>
                  </a:rPr>
                  <a:t>[ACT PREP]</a:t>
                </a:r>
                <a:endParaRPr lang="en-US" sz="2400" spc="300" dirty="0">
                  <a:solidFill>
                    <a:srgbClr val="C00000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53916" y="2575032"/>
              <a:ext cx="5461438" cy="461665"/>
              <a:chOff x="529458" y="2512980"/>
              <a:chExt cx="5461438" cy="461665"/>
            </a:xfrm>
          </p:grpSpPr>
          <p:pic>
            <p:nvPicPr>
              <p:cNvPr id="26" name="Picture 6" descr="Preview Imag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58" y="2553222"/>
                <a:ext cx="2471902" cy="381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062780" y="2512980"/>
                <a:ext cx="2928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pc="300" dirty="0" smtClean="0">
                    <a:solidFill>
                      <a:srgbClr val="C00000"/>
                    </a:solidFill>
                    <a:latin typeface="Impact" panose="020B0806030902050204" pitchFamily="34" charset="0"/>
                  </a:rPr>
                  <a:t>[Practice Tests]</a:t>
                </a:r>
                <a:endParaRPr lang="en-US" sz="2400" spc="300" dirty="0">
                  <a:solidFill>
                    <a:srgbClr val="C00000"/>
                  </a:solidFill>
                  <a:latin typeface="Impact" panose="020B0806030902050204" pitchFamily="34" charset="0"/>
                </a:endParaRPr>
              </a:p>
            </p:txBody>
          </p:sp>
        </p:grpSp>
        <p:pic>
          <p:nvPicPr>
            <p:cNvPr id="24" name="Picture 8" descr="Image result for college and career resource cent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0" y="38472"/>
              <a:ext cx="808729" cy="528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23838" y="66655"/>
              <a:ext cx="4540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smtClean="0">
                  <a:solidFill>
                    <a:srgbClr val="C00000"/>
                  </a:solidFill>
                  <a:latin typeface="Cooper Black" panose="0208090404030B020404" pitchFamily="18" charset="0"/>
                </a:rPr>
                <a:t>Online Testing Prep</a:t>
              </a:r>
              <a:endParaRPr lang="en-US" sz="3200" u="sng" dirty="0">
                <a:solidFill>
                  <a:srgbClr val="C0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7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46" y="139337"/>
            <a:ext cx="8830491" cy="6557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Many Colleges Should I Apply To?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5348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8 is the MAGIC NUMBER!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 Safety Schools (I know I will get in)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Community College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Automatic Admissions Chart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 Schools you hope to attend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Schools that do holistic review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1-2 Dream Schools!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number 8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74" y="3352800"/>
            <a:ext cx="2246788" cy="28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21780"/>
                </a:solidFill>
              </a:rPr>
              <a:t>FAST</a:t>
            </a:r>
            <a:endParaRPr lang="en-US" sz="6000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dirty="0">
                <a:solidFill>
                  <a:srgbClr val="FF0000"/>
                </a:solidFill>
              </a:rPr>
              <a:t/>
            </a:r>
            <a:br>
              <a:rPr lang="en-US" sz="5200" dirty="0">
                <a:solidFill>
                  <a:srgbClr val="FF0000"/>
                </a:solidFill>
              </a:rPr>
            </a:br>
            <a:r>
              <a:rPr lang="en-US" sz="5200" dirty="0" smtClean="0">
                <a:solidFill>
                  <a:srgbClr val="FF0000"/>
                </a:solidFill>
              </a:rPr>
              <a:t>              </a:t>
            </a:r>
            <a:r>
              <a:rPr lang="en-US" sz="5200" b="1" dirty="0" smtClean="0">
                <a:solidFill>
                  <a:srgbClr val="CC0000"/>
                </a:solidFill>
              </a:rPr>
              <a:t>Applying </a:t>
            </a:r>
            <a:r>
              <a:rPr lang="en-US" sz="5200" b="1" dirty="0">
                <a:solidFill>
                  <a:srgbClr val="CC0000"/>
                </a:solidFill>
              </a:rPr>
              <a:t>to College is </a:t>
            </a:r>
            <a:r>
              <a:rPr lang="en-US" sz="5200" b="1" dirty="0" smtClean="0">
                <a:solidFill>
                  <a:srgbClr val="CC0000"/>
                </a:solidFill>
              </a:rPr>
              <a:t>FAST</a:t>
            </a:r>
            <a:r>
              <a:rPr lang="en-US" b="1" dirty="0" smtClean="0">
                <a:solidFill>
                  <a:srgbClr val="CC0000"/>
                </a:solidFill>
              </a:rPr>
              <a:t/>
            </a:r>
            <a:br>
              <a:rPr lang="en-US" b="1" dirty="0" smtClean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>                                            </a:t>
            </a:r>
            <a:br>
              <a:rPr lang="en-US" b="1" dirty="0" smtClean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>                                              </a:t>
            </a:r>
            <a:r>
              <a:rPr lang="en-US" sz="6600" b="1" dirty="0" smtClean="0">
                <a:solidFill>
                  <a:srgbClr val="CC0000"/>
                </a:solidFill>
              </a:rPr>
              <a:t>F</a:t>
            </a:r>
            <a:r>
              <a:rPr lang="en-US" b="1" dirty="0" smtClean="0">
                <a:solidFill>
                  <a:srgbClr val="CC0000"/>
                </a:solidFill>
              </a:rPr>
              <a:t>ees</a:t>
            </a:r>
            <a:r>
              <a:rPr lang="en-US" b="1" dirty="0">
                <a:solidFill>
                  <a:srgbClr val="CC0000"/>
                </a:solidFill>
              </a:rPr>
              <a:t/>
            </a:r>
            <a:br>
              <a:rPr lang="en-US" b="1" dirty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>                                             </a:t>
            </a:r>
            <a:r>
              <a:rPr lang="en-US" sz="6600" b="1" dirty="0" smtClean="0">
                <a:solidFill>
                  <a:srgbClr val="CC0000"/>
                </a:solidFill>
              </a:rPr>
              <a:t>A</a:t>
            </a:r>
            <a:r>
              <a:rPr lang="en-US" b="1" dirty="0" smtClean="0">
                <a:solidFill>
                  <a:srgbClr val="CC0000"/>
                </a:solidFill>
              </a:rPr>
              <a:t>pplication</a:t>
            </a:r>
            <a:r>
              <a:rPr lang="en-US" b="1" dirty="0">
                <a:solidFill>
                  <a:srgbClr val="CC0000"/>
                </a:solidFill>
              </a:rPr>
              <a:t/>
            </a:r>
            <a:br>
              <a:rPr lang="en-US" b="1" dirty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>                                             </a:t>
            </a:r>
            <a:r>
              <a:rPr lang="en-US" sz="7100" b="1" dirty="0" smtClean="0">
                <a:solidFill>
                  <a:srgbClr val="CC0000"/>
                </a:solidFill>
              </a:rPr>
              <a:t>S</a:t>
            </a:r>
            <a:r>
              <a:rPr lang="en-US" b="1" dirty="0" smtClean="0">
                <a:solidFill>
                  <a:srgbClr val="CC0000"/>
                </a:solidFill>
              </a:rPr>
              <a:t>end </a:t>
            </a:r>
            <a:r>
              <a:rPr lang="en-US" b="1" dirty="0">
                <a:solidFill>
                  <a:srgbClr val="CC0000"/>
                </a:solidFill>
              </a:rPr>
              <a:t>Scores</a:t>
            </a:r>
            <a:br>
              <a:rPr lang="en-US" b="1" dirty="0">
                <a:solidFill>
                  <a:srgbClr val="CC0000"/>
                </a:solidFill>
              </a:rPr>
            </a:br>
            <a:r>
              <a:rPr lang="en-US" b="1" dirty="0" smtClean="0">
                <a:solidFill>
                  <a:srgbClr val="CC0000"/>
                </a:solidFill>
              </a:rPr>
              <a:t>                                             </a:t>
            </a:r>
            <a:r>
              <a:rPr lang="en-US" sz="7800" b="1" dirty="0" smtClean="0">
                <a:solidFill>
                  <a:srgbClr val="CC0000"/>
                </a:solidFill>
              </a:rPr>
              <a:t>T</a:t>
            </a:r>
            <a:r>
              <a:rPr lang="en-US" b="1" dirty="0" smtClean="0">
                <a:solidFill>
                  <a:srgbClr val="CC0000"/>
                </a:solidFill>
              </a:rPr>
              <a:t>ranscript</a:t>
            </a:r>
            <a:r>
              <a:rPr lang="en-US" dirty="0">
                <a:solidFill>
                  <a:srgbClr val="CC0000"/>
                </a:solidFill>
              </a:rPr>
              <a:t/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21780"/>
                </a:solidFill>
              </a:rPr>
              <a:t>FEES</a:t>
            </a:r>
            <a:endParaRPr lang="en-US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486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dirty="0" smtClean="0"/>
              <a:t>Pay the application fee </a:t>
            </a:r>
          </a:p>
          <a:p>
            <a:pPr marL="0" indent="0" algn="ctr">
              <a:buNone/>
            </a:pPr>
            <a:r>
              <a:rPr lang="en-US" sz="5100" dirty="0" smtClean="0"/>
              <a:t>(or submit a fee waiver if you are on free and reduced lunch. See your Counselor or </a:t>
            </a:r>
            <a:r>
              <a:rPr lang="en-US" sz="5100" dirty="0" err="1" smtClean="0"/>
              <a:t>Naviance</a:t>
            </a:r>
            <a:r>
              <a:rPr lang="en-US" sz="5100" dirty="0" smtClean="0"/>
              <a:t>)</a:t>
            </a:r>
          </a:p>
          <a:p>
            <a:pPr marL="0" indent="0" algn="ctr">
              <a:buNone/>
            </a:pPr>
            <a:endParaRPr lang="en-US" sz="5100" dirty="0"/>
          </a:p>
          <a:p>
            <a:pPr marL="0" indent="0" algn="ctr">
              <a:buNone/>
            </a:pPr>
            <a:r>
              <a:rPr lang="en-US" sz="5100" dirty="0" smtClean="0"/>
              <a:t>Most community colleges, such as Houston Community College, do not charge an application fee. </a:t>
            </a:r>
          </a:p>
          <a:p>
            <a:pPr marL="0" indent="0" algn="ctr">
              <a:buNone/>
            </a:pPr>
            <a:endParaRPr lang="en-US" sz="5100" dirty="0"/>
          </a:p>
          <a:p>
            <a:pPr marL="0" indent="0" algn="ctr">
              <a:buNone/>
            </a:pPr>
            <a:r>
              <a:rPr lang="en-US" sz="5100" dirty="0" smtClean="0"/>
              <a:t>The average cost of college applications is about $40.00, but some colleges charge $75.00 or more</a:t>
            </a:r>
            <a:r>
              <a:rPr lang="en-US" sz="5100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21780"/>
                </a:solidFill>
              </a:rPr>
              <a:t>APPLICATION</a:t>
            </a:r>
            <a:endParaRPr lang="en-US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600" b="1" dirty="0" smtClean="0"/>
              <a:t>State Schools:</a:t>
            </a:r>
          </a:p>
          <a:p>
            <a:pPr marL="0" indent="0" algn="ctr">
              <a:buNone/>
            </a:pPr>
            <a:r>
              <a:rPr lang="en-US" sz="4600" dirty="0" smtClean="0"/>
              <a:t>applytexas.org  (including junior colleges) </a:t>
            </a:r>
            <a:br>
              <a:rPr lang="en-US" sz="4600" dirty="0" smtClean="0"/>
            </a:br>
            <a:endParaRPr lang="en-US" sz="4600" dirty="0" smtClean="0"/>
          </a:p>
          <a:p>
            <a:pPr marL="0" indent="0" algn="ctr">
              <a:buNone/>
            </a:pPr>
            <a:r>
              <a:rPr lang="en-US" sz="4600" b="1" dirty="0" smtClean="0"/>
              <a:t>                   Private or Out of State:</a:t>
            </a:r>
          </a:p>
          <a:p>
            <a:pPr marL="0" indent="0" algn="ctr">
              <a:buNone/>
            </a:pPr>
            <a:r>
              <a:rPr lang="en-US" sz="4600" dirty="0" smtClean="0"/>
              <a:t>          commonapp.org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Note: </a:t>
            </a:r>
            <a:r>
              <a:rPr lang="en-US" dirty="0" smtClean="0"/>
              <a:t>If using the common application, you must link your common app account to </a:t>
            </a:r>
            <a:r>
              <a:rPr lang="en-US" dirty="0" err="1" smtClean="0"/>
              <a:t>Naviance</a:t>
            </a:r>
            <a:r>
              <a:rPr lang="en-US" dirty="0" smtClean="0"/>
              <a:t>. See info on how to do this in the “How To” section in your handbook.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Applying through the University:</a:t>
            </a:r>
          </a:p>
          <a:p>
            <a:pPr marL="0" indent="0" algn="ctr">
              <a:buNone/>
            </a:pPr>
            <a:r>
              <a:rPr lang="en-US" dirty="0"/>
              <a:t>S</a:t>
            </a:r>
            <a:r>
              <a:rPr lang="en-US" dirty="0" smtClean="0"/>
              <a:t>tudents should be aware that they will not be able to copy an application this way. The only advantage students have in applying directly through the university is that sometimes a fee waiver is offered.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2667000"/>
            <a:ext cx="2438400" cy="107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7" y="1257300"/>
            <a:ext cx="2209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86" y="60960"/>
            <a:ext cx="8969828" cy="66968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College Essay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Personalize the application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Show who you are as a person vs. numbers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The closest you will come to introducing yourself to the admissions committee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Sets the tone for the rest of the application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Can demonstrate fit</a:t>
            </a:r>
          </a:p>
          <a:p>
            <a:pPr marL="914400" lvl="1" indent="-457200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Writing sample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No matter your intended major/career, ability to communicate effectively in writing is critical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21780"/>
                </a:solidFill>
              </a:rPr>
              <a:t>SEND SCORES</a:t>
            </a:r>
            <a:endParaRPr lang="en-US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 Send </a:t>
            </a:r>
            <a:r>
              <a:rPr lang="en-US" u="sng" dirty="0" smtClean="0">
                <a:hlinkClick r:id="rId3"/>
              </a:rPr>
              <a:t>SAT</a:t>
            </a:r>
            <a:r>
              <a:rPr lang="en-US" dirty="0" smtClean="0"/>
              <a:t> or </a:t>
            </a:r>
            <a:r>
              <a:rPr lang="en-US" u="sng" dirty="0" smtClean="0">
                <a:hlinkClick r:id="rId4"/>
              </a:rPr>
              <a:t>ACT</a:t>
            </a:r>
            <a:r>
              <a:rPr lang="en-US" dirty="0" smtClean="0"/>
              <a:t> official scores to the colleges you are applying to.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you have not taken one of these tests, sign up TODAY!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Junior colleges do not require the SAT or ACT, but they require a placement test called the TSI. 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SAT sign up &amp; testing dates: </a:t>
            </a:r>
            <a:r>
              <a:rPr lang="en-US" u="sng" dirty="0" smtClean="0">
                <a:hlinkClick r:id="rId5"/>
              </a:rPr>
              <a:t>https://www.collegeboard.org/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ACT sign up &amp; testing dates: </a:t>
            </a:r>
            <a:r>
              <a:rPr lang="en-US" u="sng" dirty="0" smtClean="0">
                <a:hlinkClick r:id="rId6"/>
              </a:rPr>
              <a:t>www.actstudent.org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74" y="120694"/>
            <a:ext cx="7193280" cy="605587"/>
          </a:xfrm>
        </p:spPr>
        <p:txBody>
          <a:bodyPr/>
          <a:lstStyle/>
          <a:p>
            <a:r>
              <a:rPr lang="en-US" sz="6000" b="1" dirty="0" smtClean="0"/>
              <a:t>Required Credits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65" y="849745"/>
            <a:ext cx="8188498" cy="5403272"/>
          </a:xfrm>
        </p:spPr>
        <p:txBody>
          <a:bodyPr/>
          <a:lstStyle/>
          <a:p>
            <a:r>
              <a:rPr lang="en-US" sz="2800" dirty="0" smtClean="0"/>
              <a:t>4  Credits in </a:t>
            </a:r>
            <a:r>
              <a:rPr lang="en-US" sz="2800" b="1" dirty="0" smtClean="0">
                <a:solidFill>
                  <a:srgbClr val="FF0000"/>
                </a:solidFill>
              </a:rPr>
              <a:t>English</a:t>
            </a:r>
          </a:p>
          <a:p>
            <a:r>
              <a:rPr lang="en-US" sz="2800" dirty="0" smtClean="0"/>
              <a:t>4  Credits in </a:t>
            </a:r>
            <a:r>
              <a:rPr lang="en-US" sz="2800" b="1" dirty="0" smtClean="0">
                <a:solidFill>
                  <a:srgbClr val="FF0000"/>
                </a:solidFill>
              </a:rPr>
              <a:t>Math</a:t>
            </a:r>
          </a:p>
          <a:p>
            <a:r>
              <a:rPr lang="en-US" sz="2800" dirty="0" smtClean="0"/>
              <a:t>4  Credits in </a:t>
            </a:r>
            <a:r>
              <a:rPr lang="en-US" sz="2800" b="1" dirty="0" smtClean="0">
                <a:solidFill>
                  <a:srgbClr val="FF0000"/>
                </a:solidFill>
              </a:rPr>
              <a:t>Science</a:t>
            </a:r>
          </a:p>
          <a:p>
            <a:r>
              <a:rPr lang="en-US" sz="2800" dirty="0" smtClean="0"/>
              <a:t>4  Credits in </a:t>
            </a:r>
            <a:r>
              <a:rPr lang="en-US" sz="2800" b="1" dirty="0" smtClean="0">
                <a:solidFill>
                  <a:srgbClr val="FF0000"/>
                </a:solidFill>
              </a:rPr>
              <a:t>Social Studies</a:t>
            </a:r>
          </a:p>
          <a:p>
            <a:r>
              <a:rPr lang="en-US" sz="2800" dirty="0" smtClean="0"/>
              <a:t>2  Credits in </a:t>
            </a:r>
            <a:r>
              <a:rPr lang="en-US" sz="2800" b="1" dirty="0" smtClean="0">
                <a:solidFill>
                  <a:srgbClr val="FF0000"/>
                </a:solidFill>
              </a:rPr>
              <a:t>World Language</a:t>
            </a:r>
          </a:p>
          <a:p>
            <a:r>
              <a:rPr lang="en-US" sz="2800" dirty="0" smtClean="0"/>
              <a:t>½ Credit of   </a:t>
            </a:r>
            <a:r>
              <a:rPr lang="en-US" sz="2800" b="1" dirty="0" smtClean="0">
                <a:solidFill>
                  <a:srgbClr val="FF0000"/>
                </a:solidFill>
              </a:rPr>
              <a:t>Health</a:t>
            </a:r>
          </a:p>
          <a:p>
            <a:r>
              <a:rPr lang="en-US" sz="2800" dirty="0" smtClean="0"/>
              <a:t>½ Credit of   </a:t>
            </a:r>
            <a:r>
              <a:rPr lang="en-US" sz="2800" b="1" dirty="0" smtClean="0">
                <a:solidFill>
                  <a:srgbClr val="FF0000"/>
                </a:solidFill>
              </a:rPr>
              <a:t>Communication Applications</a:t>
            </a:r>
          </a:p>
          <a:p>
            <a:r>
              <a:rPr lang="en-US" sz="2800" dirty="0" smtClean="0"/>
              <a:t>1  Credit of   </a:t>
            </a:r>
            <a:r>
              <a:rPr lang="en-US" sz="2800" b="1" dirty="0" smtClean="0">
                <a:solidFill>
                  <a:srgbClr val="FF0000"/>
                </a:solidFill>
              </a:rPr>
              <a:t>PE</a:t>
            </a:r>
          </a:p>
          <a:p>
            <a:r>
              <a:rPr lang="en-US" sz="2800" dirty="0" smtClean="0"/>
              <a:t>1  Credit of   </a:t>
            </a:r>
            <a:r>
              <a:rPr lang="en-US" sz="2800" b="1" dirty="0" smtClean="0">
                <a:solidFill>
                  <a:srgbClr val="FF0000"/>
                </a:solidFill>
              </a:rPr>
              <a:t>Fine Art</a:t>
            </a:r>
          </a:p>
          <a:p>
            <a:r>
              <a:rPr lang="en-US" sz="2800" dirty="0" smtClean="0"/>
              <a:t>5  Credits of </a:t>
            </a:r>
            <a:r>
              <a:rPr lang="en-US" sz="2800" b="1" dirty="0" smtClean="0">
                <a:solidFill>
                  <a:srgbClr val="FF0000"/>
                </a:solidFill>
              </a:rPr>
              <a:t>Electives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3600" b="1" dirty="0" smtClean="0">
                <a:latin typeface="Bradley Hand ITC" panose="03070402050302030203" pitchFamily="66" charset="0"/>
              </a:rPr>
              <a:t>26 Total Credits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6776" y="5893111"/>
            <a:ext cx="3380279" cy="16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6" tmFilter="0, 0; 0.125,0.2665; 0.25,0.4; 0.375,0.465; 0.5,0.5;  0.625,0.535; 0.75,0.6; 0.875,0.7335; 1,1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228" decel="50000">
                                          <p:stCondLst>
                                            <p:cond delay="22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21780"/>
                </a:solidFill>
              </a:rPr>
              <a:t>TRANSCRIPTS</a:t>
            </a:r>
            <a:endParaRPr lang="en-US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35" y="1077686"/>
            <a:ext cx="8382000" cy="541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Transcripts are sent to colleges in </a:t>
            </a:r>
            <a:r>
              <a:rPr lang="en-US" dirty="0" err="1" smtClean="0"/>
              <a:t>Naviance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Students will login to </a:t>
            </a:r>
            <a:r>
              <a:rPr lang="en-US" dirty="0" err="1" smtClean="0"/>
              <a:t>Naviance</a:t>
            </a:r>
            <a:r>
              <a:rPr lang="en-US" dirty="0" smtClean="0"/>
              <a:t> using their FBISD user name &amp; password. 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Add the college you are applying to in </a:t>
            </a:r>
            <a:br>
              <a:rPr lang="en-US" dirty="0" smtClean="0"/>
            </a:br>
            <a:r>
              <a:rPr lang="en-US" dirty="0" smtClean="0"/>
              <a:t>“Colleges I’m Applying to.” 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Once completed, the system will allow you to request a transcript.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registrar processes the transcript request, and the transcript is sent to the school within the week.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9228" y="457200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9228" y="457200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9228" y="457200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4245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LETTERS OF RECOMMENDATION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900" dirty="0" smtClean="0"/>
              <a:t> Not </a:t>
            </a:r>
            <a:r>
              <a:rPr lang="en-US" sz="3900" dirty="0"/>
              <a:t>every school requires letters of recommendation by a teacher or counselor. </a:t>
            </a: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Research </a:t>
            </a:r>
            <a:r>
              <a:rPr lang="en-US" sz="3900" dirty="0"/>
              <a:t>the school you are applying to before you request a letter. If you know you need a letter/ form, you should speak </a:t>
            </a:r>
            <a:r>
              <a:rPr lang="en-US" sz="3900" dirty="0" smtClean="0"/>
              <a:t>with/ email </a:t>
            </a:r>
            <a:r>
              <a:rPr lang="en-US" sz="3900" dirty="0"/>
              <a:t>your counselor/ and or teacher at least </a:t>
            </a:r>
            <a:r>
              <a:rPr lang="en-US" sz="3900" b="1" dirty="0"/>
              <a:t>three weeks before the deadline. (business days) </a:t>
            </a: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sz="3900" b="1" dirty="0" smtClean="0"/>
              <a:t/>
            </a:r>
            <a:br>
              <a:rPr lang="en-US" sz="39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1886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21780"/>
                </a:solidFill>
              </a:rPr>
              <a:t>MANDATORY info you must provide:</a:t>
            </a:r>
            <a:endParaRPr lang="en-US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A resume </a:t>
            </a:r>
            <a:r>
              <a:rPr lang="en-US" dirty="0" smtClean="0"/>
              <a:t>that includes course work, GPA/ rank, community and extracurricular involvement.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Submission deadlines </a:t>
            </a:r>
            <a:r>
              <a:rPr lang="en-US" dirty="0" smtClean="0"/>
              <a:t>for EACH institution you are applying to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b="1" dirty="0" smtClean="0"/>
              <a:t>List of Schools </a:t>
            </a:r>
            <a:r>
              <a:rPr lang="en-US" dirty="0" smtClean="0"/>
              <a:t>you are applying to &amp; need a letter for</a:t>
            </a:r>
            <a:br>
              <a:rPr lang="en-US" dirty="0" smtClean="0"/>
            </a:br>
            <a:r>
              <a:rPr lang="en-US" i="1" dirty="0" smtClean="0"/>
              <a:t>(If this changes, and you choose to add a school or not apply to a school, contact the teacher and/ or counselor immediately as this affects your </a:t>
            </a:r>
            <a:r>
              <a:rPr lang="en-US" i="1" dirty="0" err="1" smtClean="0"/>
              <a:t>Naviance</a:t>
            </a:r>
            <a:r>
              <a:rPr lang="en-US" i="1" dirty="0" smtClean="0"/>
              <a:t> account)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The </a:t>
            </a:r>
            <a:r>
              <a:rPr lang="en-US" b="1" dirty="0" smtClean="0"/>
              <a:t>type of submission </a:t>
            </a:r>
            <a:r>
              <a:rPr lang="en-US" dirty="0" smtClean="0"/>
              <a:t>your letter requires </a:t>
            </a:r>
            <a:br>
              <a:rPr lang="en-US" dirty="0" smtClean="0"/>
            </a:br>
            <a:r>
              <a:rPr lang="en-US" dirty="0" smtClean="0"/>
              <a:t>(Which schools require this sent electronically? </a:t>
            </a:r>
            <a:br>
              <a:rPr lang="en-US" dirty="0" smtClean="0"/>
            </a:br>
            <a:r>
              <a:rPr lang="en-US" dirty="0" smtClean="0"/>
              <a:t>Which schools are you using the common application with? </a:t>
            </a:r>
            <a:br>
              <a:rPr lang="en-US" dirty="0" smtClean="0"/>
            </a:br>
            <a:r>
              <a:rPr lang="en-US" dirty="0" smtClean="0"/>
              <a:t>Which schools require the teacher/ counselor to mail the letter?)</a:t>
            </a:r>
          </a:p>
        </p:txBody>
      </p:sp>
    </p:spTree>
    <p:extLst>
      <p:ext uri="{BB962C8B-B14F-4D97-AF65-F5344CB8AC3E}">
        <p14:creationId xmlns:p14="http://schemas.microsoft.com/office/powerpoint/2010/main" val="4248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21780"/>
                </a:solidFill>
              </a:rPr>
              <a:t>Rec Letter Etiquette</a:t>
            </a:r>
            <a:endParaRPr lang="en-US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Communicate often with your recommender.</a:t>
            </a:r>
          </a:p>
          <a:p>
            <a:r>
              <a:rPr lang="en-US" dirty="0" smtClean="0"/>
              <a:t>Provide a resume &amp; all the mandatory information requested.</a:t>
            </a:r>
          </a:p>
          <a:p>
            <a:r>
              <a:rPr lang="en-US" dirty="0" smtClean="0"/>
              <a:t>Give at least 3 weeks notice for all letters.</a:t>
            </a:r>
          </a:p>
          <a:p>
            <a:r>
              <a:rPr lang="en-US" dirty="0" smtClean="0"/>
              <a:t>Update teachers and counselors immediately as you add or remove colleges from your college app list.</a:t>
            </a:r>
          </a:p>
          <a:p>
            <a:r>
              <a:rPr lang="en-US" dirty="0" smtClean="0"/>
              <a:t>Write a thank you note to the teacher/ counselor even if you’re not accepted to the university.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Be realistic in your goals.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you are really not interested in applying to a school, do not ask the counselor/teacher to write you a letter for that school.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Quality letters of recommendation are time consuming for teachers and counselors.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 not ask them unless you are serious about the school and can demonstrate, based on admission criteria, that this school is a realistic option.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21780"/>
                </a:solidFill>
              </a:rPr>
              <a:t>Rec Letter Etiquette</a:t>
            </a:r>
            <a:endParaRPr lang="en-US" b="1" dirty="0">
              <a:solidFill>
                <a:srgbClr val="021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28" y="391886"/>
            <a:ext cx="838200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21780"/>
                </a:solidFill>
              </a:rPr>
              <a:t>MONEY</a:t>
            </a:r>
            <a:endParaRPr lang="en-US" b="1" dirty="0">
              <a:solidFill>
                <a:srgbClr val="0217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Cost: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to the college website for cost information.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a cost estimator to see what you might have to pay.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FAFSA:</a:t>
            </a:r>
          </a:p>
          <a:p>
            <a:pPr marL="0" indent="0" algn="ctr">
              <a:buNone/>
            </a:pPr>
            <a:r>
              <a:rPr lang="en-US" dirty="0" smtClean="0"/>
              <a:t>Apply for loans &amp; grants starting October 1</a:t>
            </a:r>
            <a:r>
              <a:rPr lang="en-US" baseline="30000" dirty="0" smtClean="0"/>
              <a:t>st</a:t>
            </a:r>
            <a:r>
              <a:rPr lang="en-US" dirty="0" smtClean="0"/>
              <a:t> using online form: FAFSA.ed.gov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SCHOLARSHIPS: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Apply for scholarships through your school, using search engines, and using the list in </a:t>
            </a:r>
            <a:r>
              <a:rPr lang="en-US" dirty="0" err="1" smtClean="0"/>
              <a:t>Naviance</a:t>
            </a:r>
            <a:r>
              <a:rPr lang="en-US" dirty="0" smtClean="0"/>
              <a:t>. </a:t>
            </a:r>
          </a:p>
          <a:p>
            <a:pPr marL="0" indent="0" algn="ctr">
              <a:buNone/>
            </a:pPr>
            <a:r>
              <a:rPr lang="en-US" dirty="0" smtClean="0"/>
              <a:t>Follow the college &amp; career twitter.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73" y="0"/>
            <a:ext cx="5302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01334"/>
            <a:ext cx="6858000" cy="17907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HARN College Fair </a:t>
            </a:r>
            <a:b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ALL LUNCHES </a:t>
            </a:r>
            <a:endParaRPr lang="en-US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64119"/>
            <a:ext cx="6858000" cy="1241822"/>
          </a:xfrm>
        </p:spPr>
        <p:txBody>
          <a:bodyPr>
            <a:normAutofit fontScale="55000" lnSpcReduction="20000"/>
          </a:bodyPr>
          <a:lstStyle/>
          <a:p>
            <a:r>
              <a:rPr lang="en-US" sz="7500" b="1" dirty="0">
                <a:solidFill>
                  <a:srgbClr val="002060"/>
                </a:solidFill>
              </a:rPr>
              <a:t>Monday</a:t>
            </a:r>
          </a:p>
          <a:p>
            <a:r>
              <a:rPr lang="en-US" sz="7500" b="1" dirty="0">
                <a:solidFill>
                  <a:srgbClr val="002060"/>
                </a:solidFill>
              </a:rPr>
              <a:t>March 18, 2018</a:t>
            </a:r>
            <a:endParaRPr lang="en-US" sz="75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2" y="1273628"/>
            <a:ext cx="1307742" cy="979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15" y="1083512"/>
            <a:ext cx="1139834" cy="1231021"/>
          </a:xfrm>
          <a:prstGeom prst="rect">
            <a:avLst/>
          </a:prstGeom>
        </p:spPr>
      </p:pic>
      <p:pic>
        <p:nvPicPr>
          <p:cNvPr id="1030" name="Picture 6" descr="Image result for UTS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41" y="1220836"/>
            <a:ext cx="1348894" cy="10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5" y="1273627"/>
            <a:ext cx="1287254" cy="9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9" y="2872846"/>
            <a:ext cx="1062547" cy="10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057" y="4392726"/>
            <a:ext cx="1210865" cy="1371549"/>
          </a:xfrm>
          <a:prstGeom prst="rect">
            <a:avLst/>
          </a:prstGeom>
        </p:spPr>
      </p:pic>
      <p:pic>
        <p:nvPicPr>
          <p:cNvPr id="1036" name="Picture 12" descr="Image result for HCC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08" y="2894329"/>
            <a:ext cx="1526551" cy="10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60" y="1243867"/>
            <a:ext cx="1156280" cy="11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1" y="4408290"/>
            <a:ext cx="1262405" cy="12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thleen.carson\Desktop\st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331">
            <a:off x="5483381" y="2276176"/>
            <a:ext cx="2677453" cy="17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What is an </a:t>
            </a:r>
            <a:r>
              <a:rPr lang="en-US" sz="6000" b="1" dirty="0" smtClean="0">
                <a:solidFill>
                  <a:srgbClr val="FF0000"/>
                </a:solidFill>
              </a:rPr>
              <a:t>Endorsement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02" y="1412876"/>
            <a:ext cx="8679180" cy="48920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smtClean="0"/>
              <a:t>An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Endorsement</a:t>
            </a:r>
            <a:r>
              <a:rPr lang="en-US" sz="4800" b="1" dirty="0" smtClean="0"/>
              <a:t> </a:t>
            </a:r>
            <a:r>
              <a:rPr lang="en-US" sz="4800" dirty="0" smtClean="0"/>
              <a:t>is a pathway of related courses. 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/>
              <a:t>Students start with 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Introductory Course </a:t>
            </a:r>
            <a:r>
              <a:rPr lang="en-US" sz="4400" b="1" dirty="0" smtClean="0"/>
              <a:t>in 9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grade.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/>
              <a:t>They take </a:t>
            </a:r>
            <a:r>
              <a:rPr lang="en-US" sz="4400" dirty="0"/>
              <a:t>more advanced courses in </a:t>
            </a:r>
            <a:r>
              <a:rPr lang="en-US" sz="4400" dirty="0" smtClean="0"/>
              <a:t>their </a:t>
            </a:r>
            <a:r>
              <a:rPr lang="en-US" sz="4400" b="1" dirty="0" smtClean="0">
                <a:solidFill>
                  <a:srgbClr val="FF0000"/>
                </a:solidFill>
              </a:rPr>
              <a:t>Endorsement</a:t>
            </a:r>
            <a:r>
              <a:rPr lang="en-US" sz="4400" dirty="0" smtClean="0"/>
              <a:t> </a:t>
            </a:r>
            <a:r>
              <a:rPr lang="en-US" sz="4400" dirty="0"/>
              <a:t>each year.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	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dirty="0" smtClean="0"/>
              <a:t>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1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2910" y="3081641"/>
            <a:ext cx="448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5 Endorsement</a:t>
            </a:r>
          </a:p>
          <a:p>
            <a:pPr algn="ctr"/>
            <a:r>
              <a:rPr lang="en-US" sz="4000" b="1" dirty="0" smtClean="0"/>
              <a:t>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87126" y="2045911"/>
            <a:ext cx="245687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74FBF"/>
                </a:solidFill>
              </a:rPr>
              <a:t>Business and          Industry</a:t>
            </a:r>
            <a:endParaRPr lang="en-US" sz="3200" b="1" dirty="0">
              <a:solidFill>
                <a:srgbClr val="F74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1782" y="3943666"/>
            <a:ext cx="283556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Arts and Humanities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6050" y="5450538"/>
            <a:ext cx="360613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Multidisciplinary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754" y="4091398"/>
            <a:ext cx="146192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STEM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2766" y="2568405"/>
            <a:ext cx="674360" cy="5531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5962071" y="3691241"/>
            <a:ext cx="789711" cy="6925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45106" y="4237450"/>
            <a:ext cx="1155" cy="108025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96296" y="3643167"/>
            <a:ext cx="835310" cy="49169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567873" y="2568405"/>
            <a:ext cx="695037" cy="60396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4619" y="2036496"/>
            <a:ext cx="339327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Public Services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7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2910" y="3081641"/>
            <a:ext cx="448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5 Endorsement </a:t>
            </a:r>
          </a:p>
          <a:p>
            <a:pPr algn="ctr"/>
            <a:r>
              <a:rPr lang="en-US" sz="4000" b="1" dirty="0" smtClean="0"/>
              <a:t>Areas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87126" y="2045911"/>
            <a:ext cx="245687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74FBF"/>
                </a:solidFill>
              </a:rPr>
              <a:t>Business and          Industry</a:t>
            </a:r>
            <a:endParaRPr lang="en-US" sz="3200" b="1" dirty="0">
              <a:solidFill>
                <a:srgbClr val="F74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1782" y="3919397"/>
            <a:ext cx="283556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Arts and Humanities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8473" y="5006400"/>
            <a:ext cx="349577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Multidisciplinary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33" y="4025789"/>
            <a:ext cx="142592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STEM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2766" y="2568405"/>
            <a:ext cx="674360" cy="5531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5962071" y="3666972"/>
            <a:ext cx="789711" cy="6925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02763" y="4297266"/>
            <a:ext cx="3857" cy="6782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96296" y="3643167"/>
            <a:ext cx="835310" cy="49169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593875" y="2568405"/>
            <a:ext cx="669035" cy="60396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489" y="2011369"/>
            <a:ext cx="3400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Public Services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81897" y="131345"/>
            <a:ext cx="3509555" cy="1653319"/>
            <a:chOff x="5529943" y="216016"/>
            <a:chExt cx="3509555" cy="1653319"/>
          </a:xfrm>
        </p:grpSpPr>
        <p:sp>
          <p:nvSpPr>
            <p:cNvPr id="2" name="TextBox 1"/>
            <p:cNvSpPr txBox="1"/>
            <p:nvPr/>
          </p:nvSpPr>
          <p:spPr>
            <a:xfrm>
              <a:off x="5969223" y="596163"/>
              <a:ext cx="1049885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Agriculture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0034" y="463819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Audio/Video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29218" y="761589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Architecture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8903" y="939505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Business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4959" y="1032558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Hospitality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38028" y="1172899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Journalism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88903" y="1309808"/>
              <a:ext cx="1407331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Manufacturing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29218" y="1410858"/>
              <a:ext cx="1390107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Transportation</a:t>
              </a:r>
              <a:endParaRPr lang="en-US" sz="1400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5529943" y="216016"/>
              <a:ext cx="3509555" cy="1653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7220358" y="1784664"/>
            <a:ext cx="0" cy="302237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95707" y="4706471"/>
            <a:ext cx="1" cy="296197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927858" y="4990893"/>
            <a:ext cx="3078785" cy="1653319"/>
            <a:chOff x="6012766" y="5002668"/>
            <a:chExt cx="3078785" cy="1653319"/>
          </a:xfrm>
        </p:grpSpPr>
        <p:sp>
          <p:nvSpPr>
            <p:cNvPr id="35" name="TextBox 34"/>
            <p:cNvSpPr txBox="1"/>
            <p:nvPr/>
          </p:nvSpPr>
          <p:spPr>
            <a:xfrm>
              <a:off x="6687126" y="5727723"/>
              <a:ext cx="70285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Art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15563" y="5608101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Band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33817" y="5751368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Dance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69524" y="5279918"/>
              <a:ext cx="117598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Theater Arts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93556" y="5463035"/>
              <a:ext cx="1521663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Social Studies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68102" y="6030276"/>
              <a:ext cx="1694921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World Languages</a:t>
              </a:r>
              <a:endParaRPr lang="en-US" sz="1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012766" y="5002668"/>
              <a:ext cx="3009314" cy="16533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33077" y="5829327"/>
            <a:ext cx="1358880" cy="680977"/>
            <a:chOff x="3433077" y="5829327"/>
            <a:chExt cx="1358880" cy="680977"/>
          </a:xfrm>
        </p:grpSpPr>
        <p:sp>
          <p:nvSpPr>
            <p:cNvPr id="44" name="TextBox 43"/>
            <p:cNvSpPr txBox="1"/>
            <p:nvPr/>
          </p:nvSpPr>
          <p:spPr>
            <a:xfrm>
              <a:off x="3735401" y="5957906"/>
              <a:ext cx="812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4 X4</a:t>
              </a:r>
              <a:endParaRPr lang="en-US" sz="2000" b="1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433077" y="5829327"/>
              <a:ext cx="1358880" cy="6809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6751" y="4810997"/>
            <a:ext cx="2366286" cy="1264891"/>
            <a:chOff x="92716" y="4462832"/>
            <a:chExt cx="2366286" cy="1264891"/>
          </a:xfrm>
        </p:grpSpPr>
        <p:sp>
          <p:nvSpPr>
            <p:cNvPr id="46" name="TextBox 45"/>
            <p:cNvSpPr txBox="1"/>
            <p:nvPr/>
          </p:nvSpPr>
          <p:spPr>
            <a:xfrm>
              <a:off x="334626" y="4692325"/>
              <a:ext cx="740804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Math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31446" y="4729608"/>
              <a:ext cx="929699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Science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9351" y="4998427"/>
              <a:ext cx="1840705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Computer Science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8297" y="5270810"/>
              <a:ext cx="1840705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Engineering</a:t>
              </a:r>
              <a:endParaRPr lang="en-US" sz="14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92716" y="4462832"/>
              <a:ext cx="2096811" cy="12648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>
            <a:off x="4102762" y="5381734"/>
            <a:ext cx="1" cy="383304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85738" y="4391363"/>
            <a:ext cx="1" cy="383304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48650" y="149841"/>
            <a:ext cx="3008117" cy="1339984"/>
            <a:chOff x="248650" y="149841"/>
            <a:chExt cx="3008117" cy="1339984"/>
          </a:xfrm>
        </p:grpSpPr>
        <p:sp>
          <p:nvSpPr>
            <p:cNvPr id="55" name="TextBox 54"/>
            <p:cNvSpPr txBox="1"/>
            <p:nvPr/>
          </p:nvSpPr>
          <p:spPr>
            <a:xfrm>
              <a:off x="693338" y="1104810"/>
              <a:ext cx="1662892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Human Services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1803" y="701879"/>
              <a:ext cx="1662892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Health Science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2650" y="359688"/>
              <a:ext cx="2164514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Law and Public Safety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93875" y="899179"/>
              <a:ext cx="1662892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ROTC</a:t>
              </a:r>
              <a:endParaRPr lang="en-US" sz="14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48650" y="149841"/>
              <a:ext cx="2649157" cy="13399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H="1" flipV="1">
            <a:off x="1524783" y="1594128"/>
            <a:ext cx="1" cy="359624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49" y="714103"/>
            <a:ext cx="8725988" cy="540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Counselors Monitor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Progress toward Graduation</a:t>
            </a:r>
          </a:p>
          <a:p>
            <a:endParaRPr lang="en-US" sz="1400" dirty="0"/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Periodic Credit Checks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Course Selection Guidance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Multiple Transcript Audits per year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Grade Level Conferences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Monitor Student Failures by Term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Recommend Credit Recovery Options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32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7419</TotalTime>
  <Words>1506</Words>
  <Application>Microsoft Office PowerPoint</Application>
  <PresentationFormat>On-screen Show (4:3)</PresentationFormat>
  <Paragraphs>637</Paragraphs>
  <Slides>57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Bradley Hand ITC</vt:lpstr>
      <vt:lpstr>Britannic Bold</vt:lpstr>
      <vt:lpstr>Calibri</vt:lpstr>
      <vt:lpstr>Cooper Black</vt:lpstr>
      <vt:lpstr>Curlz MT</vt:lpstr>
      <vt:lpstr>Impact</vt:lpstr>
      <vt:lpstr>Wingdings</vt:lpstr>
      <vt:lpstr>Office Theme</vt:lpstr>
      <vt:lpstr> </vt:lpstr>
      <vt:lpstr>PowerPoint Presentation</vt:lpstr>
      <vt:lpstr>PowerPoint Presentation</vt:lpstr>
      <vt:lpstr>Graduation Requirements</vt:lpstr>
      <vt:lpstr>Required Credits</vt:lpstr>
      <vt:lpstr>What is an Endorsement?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DULLES HIGH SCHOOL College &amp; Career Readiness</vt:lpstr>
      <vt:lpstr>PowerPoint Presentation</vt:lpstr>
      <vt:lpstr>PowerPoint Presentation</vt:lpstr>
      <vt:lpstr>PowerPoint Presentation</vt:lpstr>
      <vt:lpstr>PowerPoint Presentation</vt:lpstr>
      <vt:lpstr>How Many Colleges Should I Apply To? </vt:lpstr>
      <vt:lpstr>FAST</vt:lpstr>
      <vt:lpstr>FEES</vt:lpstr>
      <vt:lpstr>APPLICATION</vt:lpstr>
      <vt:lpstr>The College Essay </vt:lpstr>
      <vt:lpstr>SEND SCORES</vt:lpstr>
      <vt:lpstr>TRANSCRIPTS</vt:lpstr>
      <vt:lpstr>LETTERS OF RECOMMENDATION</vt:lpstr>
      <vt:lpstr>MANDATORY info you must provide:</vt:lpstr>
      <vt:lpstr>Rec Letter Etiquette</vt:lpstr>
      <vt:lpstr>Rec Letter Etiquette</vt:lpstr>
      <vt:lpstr>MONEY</vt:lpstr>
      <vt:lpstr>PowerPoint Presentation</vt:lpstr>
      <vt:lpstr>HARN College Fair  ALL LUNCHES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Tiffany Chaney</dc:creator>
  <cp:lastModifiedBy>Carson, Kathleen</cp:lastModifiedBy>
  <cp:revision>590</cp:revision>
  <cp:lastPrinted>2018-11-27T15:28:58Z</cp:lastPrinted>
  <dcterms:created xsi:type="dcterms:W3CDTF">2007-01-21T18:56:02Z</dcterms:created>
  <dcterms:modified xsi:type="dcterms:W3CDTF">2018-11-27T18:40:40Z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